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Quattrocento Sans" panose="020B0502050000020003"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D5E4F-7C0C-4528-A7E4-BF1FA04A51AC}" v="10" dt="2023-12-13T05:53:48.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8"/>
  </p:normalViewPr>
  <p:slideViewPr>
    <p:cSldViewPr snapToGrid="0">
      <p:cViewPr varScale="1">
        <p:scale>
          <a:sx n="128" d="100"/>
          <a:sy n="128" d="100"/>
        </p:scale>
        <p:origin x="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dhi Sharma" userId="869d073f31f0bf71" providerId="LiveId" clId="{549D5E4F-7C0C-4528-A7E4-BF1FA04A51AC}"/>
    <pc:docChg chg="undo custSel addSld modSld sldOrd">
      <pc:chgData name="Nidhi Sharma" userId="869d073f31f0bf71" providerId="LiveId" clId="{549D5E4F-7C0C-4528-A7E4-BF1FA04A51AC}" dt="2023-12-13T05:53:48.303" v="63"/>
      <pc:docMkLst>
        <pc:docMk/>
      </pc:docMkLst>
      <pc:sldChg chg="modSp mod">
        <pc:chgData name="Nidhi Sharma" userId="869d073f31f0bf71" providerId="LiveId" clId="{549D5E4F-7C0C-4528-A7E4-BF1FA04A51AC}" dt="2023-12-13T05:50:57.282" v="29" actId="20577"/>
        <pc:sldMkLst>
          <pc:docMk/>
          <pc:sldMk cId="0" sldId="257"/>
        </pc:sldMkLst>
        <pc:spChg chg="mod">
          <ac:chgData name="Nidhi Sharma" userId="869d073f31f0bf71" providerId="LiveId" clId="{549D5E4F-7C0C-4528-A7E4-BF1FA04A51AC}" dt="2023-12-13T05:50:57.282" v="29" actId="20577"/>
          <ac:spMkLst>
            <pc:docMk/>
            <pc:sldMk cId="0" sldId="257"/>
            <ac:spMk id="139" creationId="{00000000-0000-0000-0000-000000000000}"/>
          </ac:spMkLst>
        </pc:spChg>
      </pc:sldChg>
      <pc:sldChg chg="modSp mod">
        <pc:chgData name="Nidhi Sharma" userId="869d073f31f0bf71" providerId="LiveId" clId="{549D5E4F-7C0C-4528-A7E4-BF1FA04A51AC}" dt="2023-12-13T05:51:06.364" v="32" actId="20577"/>
        <pc:sldMkLst>
          <pc:docMk/>
          <pc:sldMk cId="0" sldId="258"/>
        </pc:sldMkLst>
        <pc:spChg chg="mod">
          <ac:chgData name="Nidhi Sharma" userId="869d073f31f0bf71" providerId="LiveId" clId="{549D5E4F-7C0C-4528-A7E4-BF1FA04A51AC}" dt="2023-12-13T05:51:06.364" v="32" actId="20577"/>
          <ac:spMkLst>
            <pc:docMk/>
            <pc:sldMk cId="0" sldId="258"/>
            <ac:spMk id="206" creationId="{00000000-0000-0000-0000-000000000000}"/>
          </ac:spMkLst>
        </pc:spChg>
      </pc:sldChg>
      <pc:sldChg chg="modSp mod">
        <pc:chgData name="Nidhi Sharma" userId="869d073f31f0bf71" providerId="LiveId" clId="{549D5E4F-7C0C-4528-A7E4-BF1FA04A51AC}" dt="2023-12-13T05:51:11.217" v="34" actId="20577"/>
        <pc:sldMkLst>
          <pc:docMk/>
          <pc:sldMk cId="0" sldId="259"/>
        </pc:sldMkLst>
        <pc:spChg chg="mod">
          <ac:chgData name="Nidhi Sharma" userId="869d073f31f0bf71" providerId="LiveId" clId="{549D5E4F-7C0C-4528-A7E4-BF1FA04A51AC}" dt="2023-12-13T05:51:11.217" v="34" actId="20577"/>
          <ac:spMkLst>
            <pc:docMk/>
            <pc:sldMk cId="0" sldId="259"/>
            <ac:spMk id="248" creationId="{00000000-0000-0000-0000-000000000000}"/>
          </ac:spMkLst>
        </pc:spChg>
      </pc:sldChg>
      <pc:sldChg chg="modSp mod modTransition">
        <pc:chgData name="Nidhi Sharma" userId="869d073f31f0bf71" providerId="LiveId" clId="{549D5E4F-7C0C-4528-A7E4-BF1FA04A51AC}" dt="2023-12-13T05:53:48.303" v="63"/>
        <pc:sldMkLst>
          <pc:docMk/>
          <pc:sldMk cId="0" sldId="260"/>
        </pc:sldMkLst>
        <pc:spChg chg="mod">
          <ac:chgData name="Nidhi Sharma" userId="869d073f31f0bf71" providerId="LiveId" clId="{549D5E4F-7C0C-4528-A7E4-BF1FA04A51AC}" dt="2023-12-13T05:51:15.625" v="36" actId="20577"/>
          <ac:spMkLst>
            <pc:docMk/>
            <pc:sldMk cId="0" sldId="260"/>
            <ac:spMk id="378" creationId="{00000000-0000-0000-0000-000000000000}"/>
          </ac:spMkLst>
        </pc:spChg>
      </pc:sldChg>
      <pc:sldChg chg="modSp mod">
        <pc:chgData name="Nidhi Sharma" userId="869d073f31f0bf71" providerId="LiveId" clId="{549D5E4F-7C0C-4528-A7E4-BF1FA04A51AC}" dt="2023-12-13T05:51:34.039" v="38" actId="20577"/>
        <pc:sldMkLst>
          <pc:docMk/>
          <pc:sldMk cId="0" sldId="261"/>
        </pc:sldMkLst>
        <pc:spChg chg="mod">
          <ac:chgData name="Nidhi Sharma" userId="869d073f31f0bf71" providerId="LiveId" clId="{549D5E4F-7C0C-4528-A7E4-BF1FA04A51AC}" dt="2023-12-13T05:51:34.039" v="38" actId="20577"/>
          <ac:spMkLst>
            <pc:docMk/>
            <pc:sldMk cId="0" sldId="261"/>
            <ac:spMk id="399" creationId="{00000000-0000-0000-0000-000000000000}"/>
          </ac:spMkLst>
        </pc:spChg>
      </pc:sldChg>
      <pc:sldChg chg="modSp mod">
        <pc:chgData name="Nidhi Sharma" userId="869d073f31f0bf71" providerId="LiveId" clId="{549D5E4F-7C0C-4528-A7E4-BF1FA04A51AC}" dt="2023-12-13T05:51:39.331" v="40" actId="20577"/>
        <pc:sldMkLst>
          <pc:docMk/>
          <pc:sldMk cId="0" sldId="262"/>
        </pc:sldMkLst>
        <pc:spChg chg="mod">
          <ac:chgData name="Nidhi Sharma" userId="869d073f31f0bf71" providerId="LiveId" clId="{549D5E4F-7C0C-4528-A7E4-BF1FA04A51AC}" dt="2023-12-13T05:51:39.331" v="40" actId="20577"/>
          <ac:spMkLst>
            <pc:docMk/>
            <pc:sldMk cId="0" sldId="262"/>
            <ac:spMk id="437" creationId="{00000000-0000-0000-0000-000000000000}"/>
          </ac:spMkLst>
        </pc:spChg>
      </pc:sldChg>
      <pc:sldChg chg="modSp mod">
        <pc:chgData name="Nidhi Sharma" userId="869d073f31f0bf71" providerId="LiveId" clId="{549D5E4F-7C0C-4528-A7E4-BF1FA04A51AC}" dt="2023-12-13T05:51:45.889" v="42" actId="20577"/>
        <pc:sldMkLst>
          <pc:docMk/>
          <pc:sldMk cId="0" sldId="263"/>
        </pc:sldMkLst>
        <pc:spChg chg="mod">
          <ac:chgData name="Nidhi Sharma" userId="869d073f31f0bf71" providerId="LiveId" clId="{549D5E4F-7C0C-4528-A7E4-BF1FA04A51AC}" dt="2023-12-13T05:51:45.889" v="42" actId="20577"/>
          <ac:spMkLst>
            <pc:docMk/>
            <pc:sldMk cId="0" sldId="263"/>
            <ac:spMk id="508" creationId="{00000000-0000-0000-0000-000000000000}"/>
          </ac:spMkLst>
        </pc:spChg>
      </pc:sldChg>
      <pc:sldChg chg="modSp mod">
        <pc:chgData name="Nidhi Sharma" userId="869d073f31f0bf71" providerId="LiveId" clId="{549D5E4F-7C0C-4528-A7E4-BF1FA04A51AC}" dt="2023-12-13T05:51:50.178" v="45" actId="20577"/>
        <pc:sldMkLst>
          <pc:docMk/>
          <pc:sldMk cId="0" sldId="264"/>
        </pc:sldMkLst>
        <pc:spChg chg="mod">
          <ac:chgData name="Nidhi Sharma" userId="869d073f31f0bf71" providerId="LiveId" clId="{549D5E4F-7C0C-4528-A7E4-BF1FA04A51AC}" dt="2023-12-13T05:51:50.178" v="45" actId="20577"/>
          <ac:spMkLst>
            <pc:docMk/>
            <pc:sldMk cId="0" sldId="264"/>
            <ac:spMk id="523" creationId="{00000000-0000-0000-0000-000000000000}"/>
          </ac:spMkLst>
        </pc:spChg>
      </pc:sldChg>
      <pc:sldChg chg="modSp mod ord">
        <pc:chgData name="Nidhi Sharma" userId="869d073f31f0bf71" providerId="LiveId" clId="{549D5E4F-7C0C-4528-A7E4-BF1FA04A51AC}" dt="2023-12-13T05:51:55.633" v="47" actId="20577"/>
        <pc:sldMkLst>
          <pc:docMk/>
          <pc:sldMk cId="0" sldId="265"/>
        </pc:sldMkLst>
        <pc:spChg chg="mod">
          <ac:chgData name="Nidhi Sharma" userId="869d073f31f0bf71" providerId="LiveId" clId="{549D5E4F-7C0C-4528-A7E4-BF1FA04A51AC}" dt="2023-12-13T05:51:55.633" v="47" actId="20577"/>
          <ac:spMkLst>
            <pc:docMk/>
            <pc:sldMk cId="0" sldId="265"/>
            <ac:spMk id="538" creationId="{00000000-0000-0000-0000-000000000000}"/>
          </ac:spMkLst>
        </pc:spChg>
      </pc:sldChg>
      <pc:sldChg chg="modSp mod">
        <pc:chgData name="Nidhi Sharma" userId="869d073f31f0bf71" providerId="LiveId" clId="{549D5E4F-7C0C-4528-A7E4-BF1FA04A51AC}" dt="2023-12-13T05:52:00.411" v="49" actId="20577"/>
        <pc:sldMkLst>
          <pc:docMk/>
          <pc:sldMk cId="0" sldId="266"/>
        </pc:sldMkLst>
        <pc:spChg chg="mod">
          <ac:chgData name="Nidhi Sharma" userId="869d073f31f0bf71" providerId="LiveId" clId="{549D5E4F-7C0C-4528-A7E4-BF1FA04A51AC}" dt="2023-12-13T05:52:00.411" v="49" actId="20577"/>
          <ac:spMkLst>
            <pc:docMk/>
            <pc:sldMk cId="0" sldId="266"/>
            <ac:spMk id="553" creationId="{00000000-0000-0000-0000-000000000000}"/>
          </ac:spMkLst>
        </pc:spChg>
      </pc:sldChg>
      <pc:sldChg chg="modSp mod">
        <pc:chgData name="Nidhi Sharma" userId="869d073f31f0bf71" providerId="LiveId" clId="{549D5E4F-7C0C-4528-A7E4-BF1FA04A51AC}" dt="2023-12-13T05:52:07.366" v="51" actId="20577"/>
        <pc:sldMkLst>
          <pc:docMk/>
          <pc:sldMk cId="0" sldId="267"/>
        </pc:sldMkLst>
        <pc:spChg chg="mod">
          <ac:chgData name="Nidhi Sharma" userId="869d073f31f0bf71" providerId="LiveId" clId="{549D5E4F-7C0C-4528-A7E4-BF1FA04A51AC}" dt="2023-12-13T05:52:07.366" v="51" actId="20577"/>
          <ac:spMkLst>
            <pc:docMk/>
            <pc:sldMk cId="0" sldId="267"/>
            <ac:spMk id="570" creationId="{00000000-0000-0000-0000-000000000000}"/>
          </ac:spMkLst>
        </pc:spChg>
      </pc:sldChg>
      <pc:sldChg chg="modSp mod">
        <pc:chgData name="Nidhi Sharma" userId="869d073f31f0bf71" providerId="LiveId" clId="{549D5E4F-7C0C-4528-A7E4-BF1FA04A51AC}" dt="2023-12-13T05:52:15.732" v="53" actId="20577"/>
        <pc:sldMkLst>
          <pc:docMk/>
          <pc:sldMk cId="0" sldId="268"/>
        </pc:sldMkLst>
        <pc:spChg chg="mod">
          <ac:chgData name="Nidhi Sharma" userId="869d073f31f0bf71" providerId="LiveId" clId="{549D5E4F-7C0C-4528-A7E4-BF1FA04A51AC}" dt="2023-12-13T05:52:15.732" v="53" actId="20577"/>
          <ac:spMkLst>
            <pc:docMk/>
            <pc:sldMk cId="0" sldId="268"/>
            <ac:spMk id="589" creationId="{00000000-0000-0000-0000-000000000000}"/>
          </ac:spMkLst>
        </pc:spChg>
      </pc:sldChg>
      <pc:sldChg chg="modSp mod">
        <pc:chgData name="Nidhi Sharma" userId="869d073f31f0bf71" providerId="LiveId" clId="{549D5E4F-7C0C-4528-A7E4-BF1FA04A51AC}" dt="2023-12-13T05:52:36.247" v="55" actId="20577"/>
        <pc:sldMkLst>
          <pc:docMk/>
          <pc:sldMk cId="0" sldId="269"/>
        </pc:sldMkLst>
        <pc:spChg chg="mod">
          <ac:chgData name="Nidhi Sharma" userId="869d073f31f0bf71" providerId="LiveId" clId="{549D5E4F-7C0C-4528-A7E4-BF1FA04A51AC}" dt="2023-12-13T05:52:36.247" v="55" actId="20577"/>
          <ac:spMkLst>
            <pc:docMk/>
            <pc:sldMk cId="0" sldId="269"/>
            <ac:spMk id="603" creationId="{00000000-0000-0000-0000-000000000000}"/>
          </ac:spMkLst>
        </pc:spChg>
      </pc:sldChg>
      <pc:sldChg chg="addSp delSp modSp add mod ord modTransition delAnim">
        <pc:chgData name="Nidhi Sharma" userId="869d073f31f0bf71" providerId="LiveId" clId="{549D5E4F-7C0C-4528-A7E4-BF1FA04A51AC}" dt="2023-12-13T05:53:29.042" v="62"/>
        <pc:sldMkLst>
          <pc:docMk/>
          <pc:sldMk cId="2756903172" sldId="270"/>
        </pc:sldMkLst>
        <pc:spChg chg="add mod">
          <ac:chgData name="Nidhi Sharma" userId="869d073f31f0bf71" providerId="LiveId" clId="{549D5E4F-7C0C-4528-A7E4-BF1FA04A51AC}" dt="2023-12-13T05:51:02.292" v="30" actId="20577"/>
          <ac:spMkLst>
            <pc:docMk/>
            <pc:sldMk cId="2756903172" sldId="270"/>
            <ac:spMk id="4" creationId="{D15A93CA-3EBB-2583-966F-498FF39BD1FD}"/>
          </ac:spMkLst>
        </pc:spChg>
        <pc:spChg chg="del">
          <ac:chgData name="Nidhi Sharma" userId="869d073f31f0bf71" providerId="LiveId" clId="{549D5E4F-7C0C-4528-A7E4-BF1FA04A51AC}" dt="2023-12-13T05:48:03.051" v="2" actId="478"/>
          <ac:spMkLst>
            <pc:docMk/>
            <pc:sldMk cId="2756903172" sldId="270"/>
            <ac:spMk id="604" creationId="{00000000-0000-0000-0000-000000000000}"/>
          </ac:spMkLst>
        </pc:spChg>
        <pc:spChg chg="del">
          <ac:chgData name="Nidhi Sharma" userId="869d073f31f0bf71" providerId="LiveId" clId="{549D5E4F-7C0C-4528-A7E4-BF1FA04A51AC}" dt="2023-12-13T05:48:00.439" v="1" actId="478"/>
          <ac:spMkLst>
            <pc:docMk/>
            <pc:sldMk cId="2756903172" sldId="270"/>
            <ac:spMk id="605" creationId="{00000000-0000-0000-0000-000000000000}"/>
          </ac:spMkLst>
        </pc:spChg>
        <pc:picChg chg="add mod modCrop">
          <ac:chgData name="Nidhi Sharma" userId="869d073f31f0bf71" providerId="LiveId" clId="{549D5E4F-7C0C-4528-A7E4-BF1FA04A51AC}" dt="2023-12-13T05:50:41.267" v="24" actId="14100"/>
          <ac:picMkLst>
            <pc:docMk/>
            <pc:sldMk cId="2756903172" sldId="270"/>
            <ac:picMk id="3" creationId="{2B03EB76-A755-19E3-25FE-C7B20302B8D3}"/>
          </ac:picMkLst>
        </pc:picChg>
        <pc:picChg chg="add mod">
          <ac:chgData name="Nidhi Sharma" userId="869d073f31f0bf71" providerId="LiveId" clId="{549D5E4F-7C0C-4528-A7E4-BF1FA04A51AC}" dt="2023-12-13T05:53:18.508" v="60" actId="1076"/>
          <ac:picMkLst>
            <pc:docMk/>
            <pc:sldMk cId="2756903172" sldId="270"/>
            <ac:picMk id="1026" creationId="{D11B3DFA-64DF-AB79-2809-AFCEB01E12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a62b849921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2a62b849921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2a62b849921_0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a62b849921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2a62b849921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2a62b849921_0_2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a62b849921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g2a62b849921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g2a62b849921_0_2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a62c2e3b5c_3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2a62c2e3b5c_3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2a62c2e3b5c_3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62c2e3b5c_3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g2a62c2e3b5c_3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2a62c2e3b5c_3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2c2e3b5c_3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2a62c2e3b5c_3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2a62c2e3b5c_3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2c2e3b5c_3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2a62c2e3b5c_3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2a62c2e3b5c_3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07374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a62b849921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2a62b849921_0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2a62b849921_0_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a62b84992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a62b849921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a62b849921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a62c2e3b5c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2a62c2e3b5c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2a62c2e3b5c_3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a62b849921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g2a62b849921_0_2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2a62b849921_0_2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2" y="-1759743"/>
            <a:ext cx="4351338" cy="115220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11383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34963" y="1825625"/>
            <a:ext cx="11522075"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34963" y="1825625"/>
            <a:ext cx="11522075"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3">
            <a:alphaModFix/>
          </a:blip>
          <a:srcRect/>
          <a:stretch/>
        </p:blipFill>
        <p:spPr>
          <a:xfrm>
            <a:off x="0" y="-976470"/>
            <a:ext cx="2906917" cy="800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187">
          <p15:clr>
            <a:srgbClr val="F26B43"/>
          </p15:clr>
        </p15:guide>
        <p15:guide id="4"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89"/>
        <p:cNvGrpSpPr/>
        <p:nvPr/>
      </p:nvGrpSpPr>
      <p:grpSpPr>
        <a:xfrm>
          <a:off x="0" y="0"/>
          <a:ext cx="0" cy="0"/>
          <a:chOff x="0" y="0"/>
          <a:chExt cx="0" cy="0"/>
        </a:xfrm>
      </p:grpSpPr>
      <p:sp>
        <p:nvSpPr>
          <p:cNvPr id="90" name="Google Shape;90;p13"/>
          <p:cNvSpPr/>
          <p:nvPr/>
        </p:nvSpPr>
        <p:spPr>
          <a:xfrm rot="-5400000">
            <a:off x="5837346" y="5049945"/>
            <a:ext cx="1590541" cy="1590541"/>
          </a:xfrm>
          <a:prstGeom prst="blockArc">
            <a:avLst>
              <a:gd name="adj1" fmla="val 5832300"/>
              <a:gd name="adj2" fmla="val 77390"/>
              <a:gd name="adj3" fmla="val 18782"/>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cxnSp>
        <p:nvCxnSpPr>
          <p:cNvPr id="91" name="Google Shape;91;p13"/>
          <p:cNvCxnSpPr/>
          <p:nvPr/>
        </p:nvCxnSpPr>
        <p:spPr>
          <a:xfrm>
            <a:off x="2662178" y="2106592"/>
            <a:ext cx="7259062" cy="0"/>
          </a:xfrm>
          <a:prstGeom prst="straightConnector1">
            <a:avLst/>
          </a:prstGeom>
          <a:noFill/>
          <a:ln w="63500" cap="flat" cmpd="sng">
            <a:solidFill>
              <a:schemeClr val="lt1"/>
            </a:solidFill>
            <a:prstDash val="solid"/>
            <a:miter lim="800000"/>
            <a:headEnd type="none" w="sm" len="sm"/>
            <a:tailEnd type="none" w="sm" len="sm"/>
          </a:ln>
        </p:spPr>
      </p:cxnSp>
      <p:sp>
        <p:nvSpPr>
          <p:cNvPr id="92" name="Google Shape;92;p13"/>
          <p:cNvSpPr/>
          <p:nvPr/>
        </p:nvSpPr>
        <p:spPr>
          <a:xfrm>
            <a:off x="0" y="0"/>
            <a:ext cx="9618562" cy="20718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3" name="Google Shape;93;p13"/>
          <p:cNvSpPr txBox="1"/>
          <p:nvPr/>
        </p:nvSpPr>
        <p:spPr>
          <a:xfrm>
            <a:off x="922396" y="635983"/>
            <a:ext cx="5186100" cy="615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dirty="0">
                <a:solidFill>
                  <a:srgbClr val="1DB954"/>
                </a:solidFill>
                <a:latin typeface="Quattrocento Sans"/>
                <a:ea typeface="Quattrocento Sans"/>
                <a:cs typeface="Quattrocento Sans"/>
                <a:sym typeface="Quattrocento Sans"/>
              </a:rPr>
              <a:t>Spotify</a:t>
            </a:r>
            <a:endParaRPr sz="6600" b="1" i="0" u="none" strike="noStrike" cap="none" dirty="0">
              <a:solidFill>
                <a:schemeClr val="lt1"/>
              </a:solidFill>
              <a:latin typeface="Quattrocento Sans"/>
              <a:ea typeface="Quattrocento Sans"/>
              <a:cs typeface="Quattrocento Sans"/>
              <a:sym typeface="Quattrocento Sans"/>
            </a:endParaRPr>
          </a:p>
          <a:p>
            <a:pPr marL="0" marR="0" lvl="0" indent="0" algn="l" rtl="0">
              <a:spcBef>
                <a:spcPts val="3600"/>
              </a:spcBef>
              <a:spcAft>
                <a:spcPts val="0"/>
              </a:spcAft>
              <a:buNone/>
            </a:pPr>
            <a:r>
              <a:rPr lang="en-US" sz="4000" b="0" i="0" u="none" strike="noStrike" cap="none" dirty="0">
                <a:solidFill>
                  <a:schemeClr val="lt1"/>
                </a:solidFill>
                <a:latin typeface="Arial"/>
                <a:ea typeface="Arial"/>
                <a:cs typeface="Arial"/>
                <a:sym typeface="Arial"/>
              </a:rPr>
              <a:t>Unveiling the Rhythms of Spotify's Revenue, Expenses, and User Symphony</a:t>
            </a:r>
            <a:endParaRPr dirty="0"/>
          </a:p>
          <a:p>
            <a:pPr marL="0" marR="0" lvl="0" indent="0" algn="l" rtl="0">
              <a:spcBef>
                <a:spcPts val="3600"/>
              </a:spcBef>
              <a:spcAft>
                <a:spcPts val="0"/>
              </a:spcAft>
              <a:buNone/>
            </a:pPr>
            <a:r>
              <a:rPr lang="en-US" sz="2400" b="0" i="1" u="sng" strike="noStrike" cap="none" dirty="0">
                <a:solidFill>
                  <a:schemeClr val="lt1"/>
                </a:solidFill>
                <a:latin typeface="Arial"/>
                <a:ea typeface="Arial"/>
                <a:cs typeface="Arial"/>
                <a:sym typeface="Arial"/>
              </a:rPr>
              <a:t>Group 2</a:t>
            </a:r>
            <a:r>
              <a:rPr lang="en-US" sz="2400" b="0" i="0" u="none" strike="noStrike" cap="none" dirty="0">
                <a:solidFill>
                  <a:schemeClr val="lt1"/>
                </a:solidFill>
                <a:latin typeface="Arial"/>
                <a:ea typeface="Arial"/>
                <a:cs typeface="Arial"/>
                <a:sym typeface="Arial"/>
              </a:rPr>
              <a:t>:</a:t>
            </a:r>
            <a:endParaRPr dirty="0"/>
          </a:p>
          <a:p>
            <a:pPr marL="0" marR="0" lvl="0" indent="0" algn="l" rtl="0">
              <a:spcBef>
                <a:spcPts val="0"/>
              </a:spcBef>
              <a:spcAft>
                <a:spcPts val="0"/>
              </a:spcAft>
              <a:buNone/>
            </a:pPr>
            <a:r>
              <a:rPr lang="en-US" sz="1600" dirty="0">
                <a:solidFill>
                  <a:schemeClr val="lt1"/>
                </a:solidFill>
                <a:latin typeface="Arial"/>
                <a:ea typeface="Arial"/>
                <a:cs typeface="Arial"/>
                <a:sym typeface="Arial"/>
              </a:rPr>
              <a:t>Hemanth Verma (zj2394), Mahima </a:t>
            </a:r>
            <a:r>
              <a:rPr lang="en-US" sz="1600" dirty="0" err="1">
                <a:solidFill>
                  <a:schemeClr val="lt1"/>
                </a:solidFill>
                <a:latin typeface="Arial"/>
                <a:ea typeface="Arial"/>
                <a:cs typeface="Arial"/>
                <a:sym typeface="Arial"/>
              </a:rPr>
              <a:t>Advilkar</a:t>
            </a:r>
            <a:r>
              <a:rPr lang="en-US" sz="1600" dirty="0">
                <a:solidFill>
                  <a:schemeClr val="lt1"/>
                </a:solidFill>
                <a:latin typeface="Arial"/>
                <a:ea typeface="Arial"/>
                <a:cs typeface="Arial"/>
                <a:sym typeface="Arial"/>
              </a:rPr>
              <a:t> (ni1396), Nidhi Sharma (ak2382), </a:t>
            </a:r>
            <a:endParaRPr dirty="0"/>
          </a:p>
          <a:p>
            <a:pPr marL="0" marR="0" lvl="0" indent="0" algn="l" rtl="0">
              <a:spcBef>
                <a:spcPts val="0"/>
              </a:spcBef>
              <a:spcAft>
                <a:spcPts val="0"/>
              </a:spcAft>
              <a:buNone/>
            </a:pPr>
            <a:r>
              <a:rPr lang="en-US" sz="1600" dirty="0">
                <a:solidFill>
                  <a:schemeClr val="lt1"/>
                </a:solidFill>
                <a:latin typeface="Arial"/>
                <a:ea typeface="Arial"/>
                <a:cs typeface="Arial"/>
                <a:sym typeface="Arial"/>
              </a:rPr>
              <a:t>Priyanka </a:t>
            </a:r>
            <a:r>
              <a:rPr lang="en-US" sz="1600" dirty="0" err="1">
                <a:solidFill>
                  <a:schemeClr val="lt1"/>
                </a:solidFill>
                <a:latin typeface="Arial"/>
                <a:ea typeface="Arial"/>
                <a:cs typeface="Arial"/>
                <a:sym typeface="Arial"/>
              </a:rPr>
              <a:t>Ayyagari</a:t>
            </a:r>
            <a:r>
              <a:rPr lang="en-US" sz="1600" dirty="0">
                <a:solidFill>
                  <a:schemeClr val="lt1"/>
                </a:solidFill>
                <a:latin typeface="Arial"/>
                <a:ea typeface="Arial"/>
                <a:cs typeface="Arial"/>
                <a:sym typeface="Arial"/>
              </a:rPr>
              <a:t> (jl2694), Vamshi Myneni (kz6343)</a:t>
            </a:r>
            <a:endParaRPr dirty="0"/>
          </a:p>
          <a:p>
            <a:pPr marL="0" marR="0" lvl="0" indent="0" algn="l" rtl="0">
              <a:spcBef>
                <a:spcPts val="0"/>
              </a:spcBef>
              <a:spcAft>
                <a:spcPts val="0"/>
              </a:spcAft>
              <a:buNone/>
            </a:pPr>
            <a:endParaRPr sz="3600" b="1" dirty="0">
              <a:solidFill>
                <a:schemeClr val="lt1"/>
              </a:solidFill>
              <a:latin typeface="Quattrocento Sans"/>
              <a:ea typeface="Quattrocento Sans"/>
              <a:cs typeface="Quattrocento Sans"/>
              <a:sym typeface="Quattrocento Sans"/>
            </a:endParaRPr>
          </a:p>
        </p:txBody>
      </p:sp>
      <p:sp>
        <p:nvSpPr>
          <p:cNvPr id="94" name="Google Shape;94;p13"/>
          <p:cNvSpPr/>
          <p:nvPr/>
        </p:nvSpPr>
        <p:spPr>
          <a:xfrm>
            <a:off x="6629400" y="0"/>
            <a:ext cx="3489960" cy="6858000"/>
          </a:xfrm>
          <a:prstGeom prst="round2SameRect">
            <a:avLst>
              <a:gd name="adj1" fmla="val 0"/>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95" name="Google Shape;95;p13" descr="A person talking on a cell phone&#10;&#10;Description automatically generated with medium confidence"/>
          <p:cNvPicPr preferRelativeResize="0"/>
          <p:nvPr/>
        </p:nvPicPr>
        <p:blipFill rotWithShape="1">
          <a:blip r:embed="rId3">
            <a:alphaModFix/>
          </a:blip>
          <a:srcRect l="24946" r="28021" b="17641"/>
          <a:stretch/>
        </p:blipFill>
        <p:spPr>
          <a:xfrm>
            <a:off x="6065520" y="-274320"/>
            <a:ext cx="6109588" cy="7132320"/>
          </a:xfrm>
          <a:prstGeom prst="rect">
            <a:avLst/>
          </a:prstGeom>
          <a:noFill/>
          <a:ln>
            <a:noFill/>
          </a:ln>
        </p:spPr>
      </p:pic>
      <p:grpSp>
        <p:nvGrpSpPr>
          <p:cNvPr id="96" name="Google Shape;96;p13"/>
          <p:cNvGrpSpPr/>
          <p:nvPr/>
        </p:nvGrpSpPr>
        <p:grpSpPr>
          <a:xfrm rot="-1387382">
            <a:off x="6783050" y="3105332"/>
            <a:ext cx="654942" cy="680132"/>
            <a:chOff x="6714281" y="3033918"/>
            <a:chExt cx="792480" cy="822960"/>
          </a:xfrm>
        </p:grpSpPr>
        <p:sp>
          <p:nvSpPr>
            <p:cNvPr id="97" name="Google Shape;97;p13"/>
            <p:cNvSpPr/>
            <p:nvPr/>
          </p:nvSpPr>
          <p:spPr>
            <a:xfrm>
              <a:off x="6714281" y="3033918"/>
              <a:ext cx="792480" cy="82296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98" name="Google Shape;98;p13" descr="Music note outline"/>
            <p:cNvPicPr preferRelativeResize="0"/>
            <p:nvPr/>
          </p:nvPicPr>
          <p:blipFill rotWithShape="1">
            <a:blip r:embed="rId4">
              <a:alphaModFix/>
            </a:blip>
            <a:srcRect/>
            <a:stretch/>
          </p:blipFill>
          <p:spPr>
            <a:xfrm>
              <a:off x="6826636" y="3161513"/>
              <a:ext cx="567771" cy="567771"/>
            </a:xfrm>
            <a:prstGeom prst="rect">
              <a:avLst/>
            </a:prstGeom>
            <a:noFill/>
            <a:ln>
              <a:noFill/>
            </a:ln>
          </p:spPr>
        </p:pic>
      </p:grpSp>
      <p:grpSp>
        <p:nvGrpSpPr>
          <p:cNvPr id="99" name="Google Shape;99;p13"/>
          <p:cNvGrpSpPr/>
          <p:nvPr/>
        </p:nvGrpSpPr>
        <p:grpSpPr>
          <a:xfrm rot="1725106">
            <a:off x="10603826" y="4890299"/>
            <a:ext cx="1054791" cy="1095360"/>
            <a:chOff x="10454640" y="1737360"/>
            <a:chExt cx="792480" cy="822960"/>
          </a:xfrm>
        </p:grpSpPr>
        <p:sp>
          <p:nvSpPr>
            <p:cNvPr id="100" name="Google Shape;100;p13"/>
            <p:cNvSpPr/>
            <p:nvPr/>
          </p:nvSpPr>
          <p:spPr>
            <a:xfrm>
              <a:off x="10454640" y="1737360"/>
              <a:ext cx="792480" cy="82296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01" name="Google Shape;101;p13" descr="Music notes outline"/>
            <p:cNvPicPr preferRelativeResize="0"/>
            <p:nvPr/>
          </p:nvPicPr>
          <p:blipFill rotWithShape="1">
            <a:blip r:embed="rId5">
              <a:alphaModFix/>
            </a:blip>
            <a:srcRect/>
            <a:stretch/>
          </p:blipFill>
          <p:spPr>
            <a:xfrm>
              <a:off x="10566995" y="1864955"/>
              <a:ext cx="567771" cy="567771"/>
            </a:xfrm>
            <a:prstGeom prst="rect">
              <a:avLst/>
            </a:prstGeom>
            <a:noFill/>
            <a:ln>
              <a:noFill/>
            </a:ln>
          </p:spPr>
        </p:pic>
      </p:grpSp>
      <p:sp>
        <p:nvSpPr>
          <p:cNvPr id="102" name="Google Shape;102;p13"/>
          <p:cNvSpPr/>
          <p:nvPr/>
        </p:nvSpPr>
        <p:spPr>
          <a:xfrm rot="5400000" flipH="1">
            <a:off x="-869339" y="1"/>
            <a:ext cx="1715529" cy="1715529"/>
          </a:xfrm>
          <a:prstGeom prst="blockArc">
            <a:avLst>
              <a:gd name="adj1" fmla="val 10800000"/>
              <a:gd name="adj2" fmla="val 21551066"/>
              <a:gd name="adj3" fmla="val 17623"/>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1026" name="Picture 2">
            <a:extLst>
              <a:ext uri="{FF2B5EF4-FFF2-40B4-BE49-F238E27FC236}">
                <a16:creationId xmlns:a16="http://schemas.microsoft.com/office/drawing/2014/main" id="{475C7A26-92CF-CD86-CF78-7E84FA74E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793" y="195532"/>
            <a:ext cx="1715529" cy="1715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wipe(down)">
                                      <p:cBhvr>
                                        <p:cTn id="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15"/>
        <p:cNvGrpSpPr/>
        <p:nvPr/>
      </p:nvGrpSpPr>
      <p:grpSpPr>
        <a:xfrm>
          <a:off x="0" y="0"/>
          <a:ext cx="0" cy="0"/>
          <a:chOff x="0" y="0"/>
          <a:chExt cx="0" cy="0"/>
        </a:xfrm>
      </p:grpSpPr>
      <p:sp>
        <p:nvSpPr>
          <p:cNvPr id="516" name="Google Shape;516;p21"/>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21"/>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21"/>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19" name="Google Shape;519;p21"/>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20" name="Google Shape;520;p21"/>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21" name="Google Shape;521;p21"/>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22" name="Google Shape;522;p21"/>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23" name="Google Shape;523;p21"/>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10</a:t>
            </a:r>
            <a:endParaRPr dirty="0"/>
          </a:p>
        </p:txBody>
      </p:sp>
      <p:sp>
        <p:nvSpPr>
          <p:cNvPr id="524" name="Google Shape;524;p21"/>
          <p:cNvSpPr txBox="1"/>
          <p:nvPr/>
        </p:nvSpPr>
        <p:spPr>
          <a:xfrm>
            <a:off x="1356200" y="296875"/>
            <a:ext cx="103338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Premium Service Performance: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25" name="Google Shape;525;p21"/>
          <p:cNvPicPr preferRelativeResize="0"/>
          <p:nvPr/>
        </p:nvPicPr>
        <p:blipFill>
          <a:blip r:embed="rId3">
            <a:alphaModFix/>
          </a:blip>
          <a:stretch>
            <a:fillRect/>
          </a:stretch>
        </p:blipFill>
        <p:spPr>
          <a:xfrm>
            <a:off x="2228625" y="1085148"/>
            <a:ext cx="7734763" cy="54982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wipe(down)">
                                      <p:cBhvr>
                                        <p:cTn id="7"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30"/>
        <p:cNvGrpSpPr/>
        <p:nvPr/>
      </p:nvGrpSpPr>
      <p:grpSpPr>
        <a:xfrm>
          <a:off x="0" y="0"/>
          <a:ext cx="0" cy="0"/>
          <a:chOff x="0" y="0"/>
          <a:chExt cx="0" cy="0"/>
        </a:xfrm>
      </p:grpSpPr>
      <p:sp>
        <p:nvSpPr>
          <p:cNvPr id="531" name="Google Shape;531;p22"/>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2" name="Google Shape;532;p22"/>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3" name="Google Shape;533;p22"/>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22"/>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35" name="Google Shape;535;p22"/>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36" name="Google Shape;536;p22"/>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7" name="Google Shape;537;p22"/>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38" name="Google Shape;538;p22"/>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11</a:t>
            </a:r>
            <a:endParaRPr dirty="0"/>
          </a:p>
        </p:txBody>
      </p:sp>
      <p:sp>
        <p:nvSpPr>
          <p:cNvPr id="539" name="Google Shape;539;p22"/>
          <p:cNvSpPr txBox="1"/>
          <p:nvPr/>
        </p:nvSpPr>
        <p:spPr>
          <a:xfrm>
            <a:off x="1356200" y="296875"/>
            <a:ext cx="103338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AD Service Performance: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40" name="Google Shape;540;p22"/>
          <p:cNvPicPr preferRelativeResize="0"/>
          <p:nvPr/>
        </p:nvPicPr>
        <p:blipFill>
          <a:blip r:embed="rId3">
            <a:alphaModFix/>
          </a:blip>
          <a:stretch>
            <a:fillRect/>
          </a:stretch>
        </p:blipFill>
        <p:spPr>
          <a:xfrm>
            <a:off x="1778025" y="1066375"/>
            <a:ext cx="8876650" cy="5300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barn(inVertical)">
                                      <p:cBhvr>
                                        <p:cTn id="7"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45"/>
        <p:cNvGrpSpPr/>
        <p:nvPr/>
      </p:nvGrpSpPr>
      <p:grpSpPr>
        <a:xfrm>
          <a:off x="0" y="0"/>
          <a:ext cx="0" cy="0"/>
          <a:chOff x="0" y="0"/>
          <a:chExt cx="0" cy="0"/>
        </a:xfrm>
      </p:grpSpPr>
      <p:sp>
        <p:nvSpPr>
          <p:cNvPr id="546" name="Google Shape;546;p23"/>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7" name="Google Shape;547;p23"/>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23"/>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9" name="Google Shape;549;p23"/>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50" name="Google Shape;550;p23"/>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51" name="Google Shape;551;p23"/>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23"/>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53" name="Google Shape;553;p23"/>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12</a:t>
            </a:r>
            <a:endParaRPr dirty="0"/>
          </a:p>
        </p:txBody>
      </p:sp>
      <p:sp>
        <p:nvSpPr>
          <p:cNvPr id="554" name="Google Shape;554;p23"/>
          <p:cNvSpPr txBox="1"/>
          <p:nvPr/>
        </p:nvSpPr>
        <p:spPr>
          <a:xfrm>
            <a:off x="928425" y="296875"/>
            <a:ext cx="107616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User Metrics (MAU) Performance: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55" name="Google Shape;555;p23"/>
          <p:cNvPicPr preferRelativeResize="0"/>
          <p:nvPr/>
        </p:nvPicPr>
        <p:blipFill>
          <a:blip r:embed="rId3">
            <a:alphaModFix/>
          </a:blip>
          <a:stretch>
            <a:fillRect/>
          </a:stretch>
        </p:blipFill>
        <p:spPr>
          <a:xfrm>
            <a:off x="1105663" y="1066375"/>
            <a:ext cx="9980674" cy="524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wipe(down)">
                                      <p:cBhvr>
                                        <p:cTn id="7" dur="5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60"/>
        <p:cNvGrpSpPr/>
        <p:nvPr/>
      </p:nvGrpSpPr>
      <p:grpSpPr>
        <a:xfrm>
          <a:off x="0" y="0"/>
          <a:ext cx="0" cy="0"/>
          <a:chOff x="0" y="0"/>
          <a:chExt cx="0" cy="0"/>
        </a:xfrm>
      </p:grpSpPr>
      <p:sp>
        <p:nvSpPr>
          <p:cNvPr id="561" name="Google Shape;561;p24"/>
          <p:cNvSpPr/>
          <p:nvPr/>
        </p:nvSpPr>
        <p:spPr>
          <a:xfrm>
            <a:off x="3413759" y="2056841"/>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2" name="Google Shape;562;p24"/>
          <p:cNvSpPr/>
          <p:nvPr/>
        </p:nvSpPr>
        <p:spPr>
          <a:xfrm>
            <a:off x="3413759" y="3473244"/>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3" name="Google Shape;563;p24"/>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4" name="Google Shape;564;p24"/>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5" name="Google Shape;565;p24"/>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66" name="Google Shape;566;p24"/>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67" name="Google Shape;567;p24"/>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68" name="Google Shape;568;p24"/>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69" name="Google Shape;569;p24"/>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70" name="Google Shape;570;p24"/>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13</a:t>
            </a:r>
            <a:endParaRPr dirty="0"/>
          </a:p>
        </p:txBody>
      </p:sp>
      <p:sp>
        <p:nvSpPr>
          <p:cNvPr id="571" name="Google Shape;571;p24"/>
          <p:cNvSpPr txBox="1"/>
          <p:nvPr/>
        </p:nvSpPr>
        <p:spPr>
          <a:xfrm>
            <a:off x="2004365" y="188250"/>
            <a:ext cx="7840885"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Costs by Quarter: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72" name="Google Shape;572;p24"/>
          <p:cNvPicPr preferRelativeResize="0"/>
          <p:nvPr/>
        </p:nvPicPr>
        <p:blipFill>
          <a:blip r:embed="rId3">
            <a:alphaModFix/>
          </a:blip>
          <a:stretch>
            <a:fillRect/>
          </a:stretch>
        </p:blipFill>
        <p:spPr>
          <a:xfrm>
            <a:off x="552075" y="1099325"/>
            <a:ext cx="4330049" cy="2636075"/>
          </a:xfrm>
          <a:prstGeom prst="rect">
            <a:avLst/>
          </a:prstGeom>
          <a:noFill/>
          <a:ln>
            <a:noFill/>
          </a:ln>
        </p:spPr>
      </p:pic>
      <p:pic>
        <p:nvPicPr>
          <p:cNvPr id="573" name="Google Shape;573;p24"/>
          <p:cNvPicPr preferRelativeResize="0"/>
          <p:nvPr/>
        </p:nvPicPr>
        <p:blipFill>
          <a:blip r:embed="rId4">
            <a:alphaModFix/>
          </a:blip>
          <a:stretch>
            <a:fillRect/>
          </a:stretch>
        </p:blipFill>
        <p:spPr>
          <a:xfrm>
            <a:off x="6844500" y="1081500"/>
            <a:ext cx="4330042" cy="2636075"/>
          </a:xfrm>
          <a:prstGeom prst="rect">
            <a:avLst/>
          </a:prstGeom>
          <a:noFill/>
          <a:ln>
            <a:noFill/>
          </a:ln>
        </p:spPr>
      </p:pic>
      <p:pic>
        <p:nvPicPr>
          <p:cNvPr id="574" name="Google Shape;574;p24"/>
          <p:cNvPicPr preferRelativeResize="0"/>
          <p:nvPr/>
        </p:nvPicPr>
        <p:blipFill>
          <a:blip r:embed="rId5">
            <a:alphaModFix/>
          </a:blip>
          <a:stretch>
            <a:fillRect/>
          </a:stretch>
        </p:blipFill>
        <p:spPr>
          <a:xfrm>
            <a:off x="3733800" y="3841325"/>
            <a:ext cx="4185049" cy="2636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wipe(down)">
                                      <p:cBhvr>
                                        <p:cTn id="7" dur="5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79"/>
        <p:cNvGrpSpPr/>
        <p:nvPr/>
      </p:nvGrpSpPr>
      <p:grpSpPr>
        <a:xfrm>
          <a:off x="0" y="0"/>
          <a:ext cx="0" cy="0"/>
          <a:chOff x="0" y="0"/>
          <a:chExt cx="0" cy="0"/>
        </a:xfrm>
      </p:grpSpPr>
      <p:sp>
        <p:nvSpPr>
          <p:cNvPr id="580" name="Google Shape;580;p25"/>
          <p:cNvSpPr/>
          <p:nvPr/>
        </p:nvSpPr>
        <p:spPr>
          <a:xfrm>
            <a:off x="3413759" y="2056841"/>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1" name="Google Shape;581;p25"/>
          <p:cNvSpPr/>
          <p:nvPr/>
        </p:nvSpPr>
        <p:spPr>
          <a:xfrm>
            <a:off x="3413759" y="3473244"/>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25"/>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3" name="Google Shape;583;p25"/>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4" name="Google Shape;584;p25"/>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85" name="Google Shape;585;p25"/>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86" name="Google Shape;586;p25"/>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87" name="Google Shape;587;p25"/>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88" name="Google Shape;588;p25"/>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89" name="Google Shape;589;p25"/>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14</a:t>
            </a:r>
            <a:endParaRPr dirty="0"/>
          </a:p>
        </p:txBody>
      </p:sp>
      <p:sp>
        <p:nvSpPr>
          <p:cNvPr id="590" name="Google Shape;590;p25"/>
          <p:cNvSpPr txBox="1"/>
          <p:nvPr/>
        </p:nvSpPr>
        <p:spPr>
          <a:xfrm>
            <a:off x="2361175" y="148549"/>
            <a:ext cx="65580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Models Tested: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91" name="Google Shape;591;p25"/>
          <p:cNvPicPr preferRelativeResize="0"/>
          <p:nvPr/>
        </p:nvPicPr>
        <p:blipFill>
          <a:blip r:embed="rId3">
            <a:alphaModFix/>
          </a:blip>
          <a:stretch>
            <a:fillRect/>
          </a:stretch>
        </p:blipFill>
        <p:spPr>
          <a:xfrm>
            <a:off x="391675" y="1062799"/>
            <a:ext cx="4809174" cy="2614824"/>
          </a:xfrm>
          <a:prstGeom prst="rect">
            <a:avLst/>
          </a:prstGeom>
          <a:noFill/>
          <a:ln>
            <a:noFill/>
          </a:ln>
        </p:spPr>
      </p:pic>
      <p:pic>
        <p:nvPicPr>
          <p:cNvPr id="592" name="Google Shape;592;p25"/>
          <p:cNvPicPr preferRelativeResize="0"/>
          <p:nvPr/>
        </p:nvPicPr>
        <p:blipFill>
          <a:blip r:embed="rId4">
            <a:alphaModFix/>
          </a:blip>
          <a:stretch>
            <a:fillRect/>
          </a:stretch>
        </p:blipFill>
        <p:spPr>
          <a:xfrm>
            <a:off x="5625925" y="991461"/>
            <a:ext cx="4935726" cy="2643164"/>
          </a:xfrm>
          <a:prstGeom prst="rect">
            <a:avLst/>
          </a:prstGeom>
          <a:noFill/>
          <a:ln>
            <a:noFill/>
          </a:ln>
        </p:spPr>
      </p:pic>
      <p:pic>
        <p:nvPicPr>
          <p:cNvPr id="593" name="Google Shape;593;p25"/>
          <p:cNvPicPr preferRelativeResize="0"/>
          <p:nvPr/>
        </p:nvPicPr>
        <p:blipFill>
          <a:blip r:embed="rId4">
            <a:alphaModFix/>
          </a:blip>
          <a:stretch>
            <a:fillRect/>
          </a:stretch>
        </p:blipFill>
        <p:spPr>
          <a:xfrm>
            <a:off x="396949" y="3842787"/>
            <a:ext cx="4809174" cy="2575401"/>
          </a:xfrm>
          <a:prstGeom prst="rect">
            <a:avLst/>
          </a:prstGeom>
          <a:noFill/>
          <a:ln>
            <a:noFill/>
          </a:ln>
        </p:spPr>
      </p:pic>
      <p:pic>
        <p:nvPicPr>
          <p:cNvPr id="594" name="Google Shape;594;p25"/>
          <p:cNvPicPr preferRelativeResize="0"/>
          <p:nvPr/>
        </p:nvPicPr>
        <p:blipFill>
          <a:blip r:embed="rId5">
            <a:alphaModFix/>
          </a:blip>
          <a:stretch>
            <a:fillRect/>
          </a:stretch>
        </p:blipFill>
        <p:spPr>
          <a:xfrm>
            <a:off x="5640175" y="3781449"/>
            <a:ext cx="4935719" cy="2676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anim calcmode="lin" valueType="num">
                                      <p:cBhvr>
                                        <p:cTn id="8" dur="1000" fill="hold"/>
                                        <p:tgtEl>
                                          <p:spTgt spid="590"/>
                                        </p:tgtEl>
                                        <p:attrNameLst>
                                          <p:attrName>ppt_x</p:attrName>
                                        </p:attrNameLst>
                                      </p:cBhvr>
                                      <p:tavLst>
                                        <p:tav tm="0">
                                          <p:val>
                                            <p:strVal val="#ppt_x"/>
                                          </p:val>
                                        </p:tav>
                                        <p:tav tm="100000">
                                          <p:val>
                                            <p:strVal val="#ppt_x"/>
                                          </p:val>
                                        </p:tav>
                                      </p:tavLst>
                                    </p:anim>
                                    <p:anim calcmode="lin" valueType="num">
                                      <p:cBhvr>
                                        <p:cTn id="9" dur="1000" fill="hold"/>
                                        <p:tgtEl>
                                          <p:spTgt spid="5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1"/>
                                        </p:tgtEl>
                                        <p:attrNameLst>
                                          <p:attrName>style.visibility</p:attrName>
                                        </p:attrNameLst>
                                      </p:cBhvr>
                                      <p:to>
                                        <p:strVal val="visible"/>
                                      </p:to>
                                    </p:set>
                                    <p:animEffect transition="in" filter="fade">
                                      <p:cBhvr>
                                        <p:cTn id="14" dur="1000"/>
                                        <p:tgtEl>
                                          <p:spTgt spid="591"/>
                                        </p:tgtEl>
                                      </p:cBhvr>
                                    </p:animEffect>
                                    <p:anim calcmode="lin" valueType="num">
                                      <p:cBhvr>
                                        <p:cTn id="15" dur="1000" fill="hold"/>
                                        <p:tgtEl>
                                          <p:spTgt spid="591"/>
                                        </p:tgtEl>
                                        <p:attrNameLst>
                                          <p:attrName>ppt_x</p:attrName>
                                        </p:attrNameLst>
                                      </p:cBhvr>
                                      <p:tavLst>
                                        <p:tav tm="0">
                                          <p:val>
                                            <p:strVal val="#ppt_x"/>
                                          </p:val>
                                        </p:tav>
                                        <p:tav tm="100000">
                                          <p:val>
                                            <p:strVal val="#ppt_x"/>
                                          </p:val>
                                        </p:tav>
                                      </p:tavLst>
                                    </p:anim>
                                    <p:anim calcmode="lin" valueType="num">
                                      <p:cBhvr>
                                        <p:cTn id="16" dur="1000" fill="hold"/>
                                        <p:tgtEl>
                                          <p:spTgt spid="59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1000"/>
                                        <p:tgtEl>
                                          <p:spTgt spid="592"/>
                                        </p:tgtEl>
                                      </p:cBhvr>
                                    </p:animEffect>
                                    <p:anim calcmode="lin" valueType="num">
                                      <p:cBhvr>
                                        <p:cTn id="20" dur="1000" fill="hold"/>
                                        <p:tgtEl>
                                          <p:spTgt spid="592"/>
                                        </p:tgtEl>
                                        <p:attrNameLst>
                                          <p:attrName>ppt_x</p:attrName>
                                        </p:attrNameLst>
                                      </p:cBhvr>
                                      <p:tavLst>
                                        <p:tav tm="0">
                                          <p:val>
                                            <p:strVal val="#ppt_x"/>
                                          </p:val>
                                        </p:tav>
                                        <p:tav tm="100000">
                                          <p:val>
                                            <p:strVal val="#ppt_x"/>
                                          </p:val>
                                        </p:tav>
                                      </p:tavLst>
                                    </p:anim>
                                    <p:anim calcmode="lin" valueType="num">
                                      <p:cBhvr>
                                        <p:cTn id="21" dur="1000" fill="hold"/>
                                        <p:tgtEl>
                                          <p:spTgt spid="59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93"/>
                                        </p:tgtEl>
                                        <p:attrNameLst>
                                          <p:attrName>style.visibility</p:attrName>
                                        </p:attrNameLst>
                                      </p:cBhvr>
                                      <p:to>
                                        <p:strVal val="visible"/>
                                      </p:to>
                                    </p:set>
                                    <p:animEffect transition="in" filter="fade">
                                      <p:cBhvr>
                                        <p:cTn id="24" dur="1000"/>
                                        <p:tgtEl>
                                          <p:spTgt spid="593"/>
                                        </p:tgtEl>
                                      </p:cBhvr>
                                    </p:animEffect>
                                    <p:anim calcmode="lin" valueType="num">
                                      <p:cBhvr>
                                        <p:cTn id="25" dur="1000" fill="hold"/>
                                        <p:tgtEl>
                                          <p:spTgt spid="593"/>
                                        </p:tgtEl>
                                        <p:attrNameLst>
                                          <p:attrName>ppt_x</p:attrName>
                                        </p:attrNameLst>
                                      </p:cBhvr>
                                      <p:tavLst>
                                        <p:tav tm="0">
                                          <p:val>
                                            <p:strVal val="#ppt_x"/>
                                          </p:val>
                                        </p:tav>
                                        <p:tav tm="100000">
                                          <p:val>
                                            <p:strVal val="#ppt_x"/>
                                          </p:val>
                                        </p:tav>
                                      </p:tavLst>
                                    </p:anim>
                                    <p:anim calcmode="lin" valueType="num">
                                      <p:cBhvr>
                                        <p:cTn id="26" dur="1000" fill="hold"/>
                                        <p:tgtEl>
                                          <p:spTgt spid="59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94"/>
                                        </p:tgtEl>
                                        <p:attrNameLst>
                                          <p:attrName>style.visibility</p:attrName>
                                        </p:attrNameLst>
                                      </p:cBhvr>
                                      <p:to>
                                        <p:strVal val="visible"/>
                                      </p:to>
                                    </p:set>
                                    <p:animEffect transition="in" filter="fade">
                                      <p:cBhvr>
                                        <p:cTn id="29" dur="1000"/>
                                        <p:tgtEl>
                                          <p:spTgt spid="594"/>
                                        </p:tgtEl>
                                      </p:cBhvr>
                                    </p:animEffect>
                                    <p:anim calcmode="lin" valueType="num">
                                      <p:cBhvr>
                                        <p:cTn id="30" dur="1000" fill="hold"/>
                                        <p:tgtEl>
                                          <p:spTgt spid="594"/>
                                        </p:tgtEl>
                                        <p:attrNameLst>
                                          <p:attrName>ppt_x</p:attrName>
                                        </p:attrNameLst>
                                      </p:cBhvr>
                                      <p:tavLst>
                                        <p:tav tm="0">
                                          <p:val>
                                            <p:strVal val="#ppt_x"/>
                                          </p:val>
                                        </p:tav>
                                        <p:tav tm="100000">
                                          <p:val>
                                            <p:strVal val="#ppt_x"/>
                                          </p:val>
                                        </p:tav>
                                      </p:tavLst>
                                    </p:anim>
                                    <p:anim calcmode="lin" valueType="num">
                                      <p:cBhvr>
                                        <p:cTn id="31" dur="1000" fill="hold"/>
                                        <p:tgtEl>
                                          <p:spTgt spid="5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99"/>
        <p:cNvGrpSpPr/>
        <p:nvPr/>
      </p:nvGrpSpPr>
      <p:grpSpPr>
        <a:xfrm>
          <a:off x="0" y="0"/>
          <a:ext cx="0" cy="0"/>
          <a:chOff x="0" y="0"/>
          <a:chExt cx="0" cy="0"/>
        </a:xfrm>
      </p:grpSpPr>
      <p:sp>
        <p:nvSpPr>
          <p:cNvPr id="600" name="Google Shape;600;p26"/>
          <p:cNvSpPr/>
          <p:nvPr/>
        </p:nvSpPr>
        <p:spPr>
          <a:xfrm>
            <a:off x="769825" y="1196926"/>
            <a:ext cx="10623600" cy="4728000"/>
          </a:xfrm>
          <a:prstGeom prst="roundRect">
            <a:avLst>
              <a:gd name="adj" fmla="val 11469"/>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1" name="Google Shape;601;p26"/>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602" name="Google Shape;602;p26"/>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603" name="Google Shape;603;p26"/>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15</a:t>
            </a:r>
            <a:endParaRPr dirty="0"/>
          </a:p>
        </p:txBody>
      </p:sp>
      <p:sp>
        <p:nvSpPr>
          <p:cNvPr id="604" name="Google Shape;604;p26"/>
          <p:cNvSpPr txBox="1"/>
          <p:nvPr/>
        </p:nvSpPr>
        <p:spPr>
          <a:xfrm>
            <a:off x="2018575" y="388275"/>
            <a:ext cx="78552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lt1"/>
                </a:solidFill>
                <a:latin typeface="Quattrocento Sans"/>
                <a:ea typeface="Quattrocento Sans"/>
                <a:cs typeface="Quattrocento Sans"/>
                <a:sym typeface="Quattrocento Sans"/>
              </a:rPr>
              <a:t>Conclusions and Recommendations</a:t>
            </a:r>
            <a:endParaRPr dirty="0">
              <a:solidFill>
                <a:schemeClr val="lt1"/>
              </a:solidFill>
            </a:endParaRPr>
          </a:p>
        </p:txBody>
      </p:sp>
      <p:sp>
        <p:nvSpPr>
          <p:cNvPr id="605" name="Google Shape;605;p26"/>
          <p:cNvSpPr/>
          <p:nvPr/>
        </p:nvSpPr>
        <p:spPr>
          <a:xfrm>
            <a:off x="714150" y="1136850"/>
            <a:ext cx="10743900" cy="4868100"/>
          </a:xfrm>
          <a:prstGeom prst="roundRect">
            <a:avLst>
              <a:gd name="adj" fmla="val 8552"/>
            </a:avLst>
          </a:prstGeom>
          <a:gradFill>
            <a:gsLst>
              <a:gs pos="0">
                <a:schemeClr val="dk1"/>
              </a:gs>
              <a:gs pos="100000">
                <a:srgbClr val="191414">
                  <a:alpha val="0"/>
                </a:srgbClr>
              </a:gs>
            </a:gsLst>
            <a:lin ang="15600151" scaled="0"/>
          </a:gradFill>
          <a:ln>
            <a:noFill/>
          </a:ln>
        </p:spPr>
        <p:txBody>
          <a:bodyPr spcFirstLastPara="1" wrap="square" lIns="91425" tIns="45700" rIns="91425" bIns="45700" anchor="ctr" anchorCtr="0">
            <a:noAutofit/>
          </a:bodyPr>
          <a:lstStyle/>
          <a:p>
            <a:pPr marL="457200" lvl="0" indent="-342900" algn="l" rtl="0">
              <a:spcBef>
                <a:spcPts val="0"/>
              </a:spcBef>
              <a:spcAft>
                <a:spcPts val="0"/>
              </a:spcAft>
              <a:buClr>
                <a:schemeClr val="lt1"/>
              </a:buClr>
              <a:buSzPts val="1800"/>
              <a:buChar char="•"/>
            </a:pPr>
            <a:r>
              <a:rPr lang="en-US" sz="1800" dirty="0">
                <a:solidFill>
                  <a:schemeClr val="lt1"/>
                </a:solidFill>
              </a:rPr>
              <a:t>Marketing Efficiency: It appears that Spotify has reached a point of market saturation where it is becoming less expensive to acquire new users, based on the decline in marketing and sales expenses.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Revenue Streams: A substantial portion of Spotify's overall revenue comes from its premium services, which have a robust growth trajectory.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User Engagement: According to the data, there is a healthy level of user engagement, especially in the premium segment, which points to effective retention tactics.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Market Expansion: Spotify should be given more funding in light of its encouraging growth in new content categories like podcasts.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Financial Health: The study's financial analysis shows a substantial relationship between revenue and user metrics, with a focus on premium subscriptions as a reliable source of income.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Operational and Strategic Implications: Based on the research, Spotify should keep utilizing its advantages in premium services while simultaneously looking into methods to expand and steady the ad-supported market. </a:t>
            </a:r>
            <a:endParaRPr sz="1800" dirty="0">
              <a:solidFill>
                <a:schemeClr val="lt1"/>
              </a:solidFill>
            </a:endParaRPr>
          </a:p>
          <a:p>
            <a:pPr marL="457200" marR="0" lvl="0" indent="0" algn="l" rtl="0">
              <a:spcBef>
                <a:spcPts val="0"/>
              </a:spcBef>
              <a:spcAft>
                <a:spcPts val="0"/>
              </a:spcAft>
              <a:buNone/>
            </a:pPr>
            <a:endParaRPr sz="1800" dirty="0">
              <a:solidFill>
                <a:schemeClr val="lt1"/>
              </a:solidFill>
            </a:endParaRPr>
          </a:p>
        </p:txBody>
      </p:sp>
      <p:grpSp>
        <p:nvGrpSpPr>
          <p:cNvPr id="606" name="Google Shape;606;p26"/>
          <p:cNvGrpSpPr/>
          <p:nvPr/>
        </p:nvGrpSpPr>
        <p:grpSpPr>
          <a:xfrm>
            <a:off x="209127" y="1404893"/>
            <a:ext cx="319777" cy="298758"/>
            <a:chOff x="4768851" y="762001"/>
            <a:chExt cx="338138" cy="315912"/>
          </a:xfrm>
        </p:grpSpPr>
        <p:cxnSp>
          <p:nvCxnSpPr>
            <p:cNvPr id="607" name="Google Shape;607;p26"/>
            <p:cNvCxnSpPr/>
            <p:nvPr/>
          </p:nvCxnSpPr>
          <p:spPr>
            <a:xfrm>
              <a:off x="4814889" y="762001"/>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8" name="Google Shape;608;p26"/>
            <p:cNvCxnSpPr/>
            <p:nvPr/>
          </p:nvCxnSpPr>
          <p:spPr>
            <a:xfrm>
              <a:off x="4814889" y="822326"/>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9" name="Google Shape;609;p26"/>
            <p:cNvCxnSpPr/>
            <p:nvPr/>
          </p:nvCxnSpPr>
          <p:spPr>
            <a:xfrm>
              <a:off x="4814889" y="882651"/>
              <a:ext cx="209700" cy="0"/>
            </a:xfrm>
            <a:prstGeom prst="straightConnector1">
              <a:avLst/>
            </a:prstGeom>
            <a:noFill/>
            <a:ln w="14275" cap="rnd" cmpd="sng">
              <a:solidFill>
                <a:srgbClr val="1DB954"/>
              </a:solidFill>
              <a:prstDash val="solid"/>
              <a:round/>
              <a:headEnd type="none" w="med" len="med"/>
              <a:tailEnd type="none" w="med" len="med"/>
            </a:ln>
          </p:spPr>
        </p:cxnSp>
        <p:cxnSp>
          <p:nvCxnSpPr>
            <p:cNvPr id="610" name="Google Shape;610;p26"/>
            <p:cNvCxnSpPr/>
            <p:nvPr/>
          </p:nvCxnSpPr>
          <p:spPr>
            <a:xfrm>
              <a:off x="4814889" y="942976"/>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1" name="Google Shape;611;p26"/>
            <p:cNvCxnSpPr/>
            <p:nvPr/>
          </p:nvCxnSpPr>
          <p:spPr>
            <a:xfrm>
              <a:off x="4814889" y="1001713"/>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2" name="Google Shape;612;p26"/>
            <p:cNvCxnSpPr/>
            <p:nvPr/>
          </p:nvCxnSpPr>
          <p:spPr>
            <a:xfrm>
              <a:off x="4768851" y="76200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3" name="Google Shape;613;p26"/>
            <p:cNvCxnSpPr/>
            <p:nvPr/>
          </p:nvCxnSpPr>
          <p:spPr>
            <a:xfrm>
              <a:off x="4768851" y="82232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4" name="Google Shape;614;p26"/>
            <p:cNvCxnSpPr/>
            <p:nvPr/>
          </p:nvCxnSpPr>
          <p:spPr>
            <a:xfrm>
              <a:off x="4768851" y="88265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5" name="Google Shape;615;p26"/>
            <p:cNvCxnSpPr/>
            <p:nvPr/>
          </p:nvCxnSpPr>
          <p:spPr>
            <a:xfrm>
              <a:off x="4768851" y="94297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6" name="Google Shape;616;p26"/>
            <p:cNvCxnSpPr/>
            <p:nvPr/>
          </p:nvCxnSpPr>
          <p:spPr>
            <a:xfrm>
              <a:off x="4768851" y="1001713"/>
              <a:ext cx="15900" cy="0"/>
            </a:xfrm>
            <a:prstGeom prst="straightConnector1">
              <a:avLst/>
            </a:prstGeom>
            <a:noFill/>
            <a:ln w="14275" cap="rnd" cmpd="sng">
              <a:solidFill>
                <a:srgbClr val="1DB954"/>
              </a:solidFill>
              <a:prstDash val="solid"/>
              <a:round/>
              <a:headEnd type="none" w="med" len="med"/>
              <a:tailEnd type="none" w="med" len="med"/>
            </a:ln>
          </p:spPr>
        </p:cxnSp>
        <p:sp>
          <p:nvSpPr>
            <p:cNvPr id="617" name="Google Shape;617;p26"/>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8" name="Google Shape;618;p26"/>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9" name="Google Shape;619;p26"/>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620" name="Google Shape;620;p26"/>
          <p:cNvGrpSpPr/>
          <p:nvPr/>
        </p:nvGrpSpPr>
        <p:grpSpPr>
          <a:xfrm>
            <a:off x="226197" y="2451421"/>
            <a:ext cx="285750" cy="346075"/>
            <a:chOff x="4872038" y="2895601"/>
            <a:chExt cx="285750" cy="346075"/>
          </a:xfrm>
        </p:grpSpPr>
        <p:sp>
          <p:nvSpPr>
            <p:cNvPr id="621" name="Google Shape;621;p26"/>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2" name="Google Shape;622;p26"/>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3" name="Google Shape;623;p26"/>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4" name="Google Shape;624;p26"/>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25" name="Google Shape;625;p26"/>
            <p:cNvCxnSpPr/>
            <p:nvPr/>
          </p:nvCxnSpPr>
          <p:spPr>
            <a:xfrm>
              <a:off x="4902200" y="2925763"/>
              <a:ext cx="239700" cy="0"/>
            </a:xfrm>
            <a:prstGeom prst="straightConnector1">
              <a:avLst/>
            </a:prstGeom>
            <a:noFill/>
            <a:ln w="14275" cap="rnd" cmpd="sng">
              <a:solidFill>
                <a:srgbClr val="1DB954"/>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000"/>
                                        <p:tgtEl>
                                          <p:spTgt spid="604"/>
                                        </p:tgtEl>
                                      </p:cBhvr>
                                    </p:animEffect>
                                    <p:anim calcmode="lin" valueType="num">
                                      <p:cBhvr>
                                        <p:cTn id="8" dur="1000" fill="hold"/>
                                        <p:tgtEl>
                                          <p:spTgt spid="604"/>
                                        </p:tgtEl>
                                        <p:attrNameLst>
                                          <p:attrName>ppt_x</p:attrName>
                                        </p:attrNameLst>
                                      </p:cBhvr>
                                      <p:tavLst>
                                        <p:tav tm="0">
                                          <p:val>
                                            <p:strVal val="#ppt_x"/>
                                          </p:val>
                                        </p:tav>
                                        <p:tav tm="100000">
                                          <p:val>
                                            <p:strVal val="#ppt_x"/>
                                          </p:val>
                                        </p:tav>
                                      </p:tavLst>
                                    </p:anim>
                                    <p:anim calcmode="lin" valueType="num">
                                      <p:cBhvr>
                                        <p:cTn id="9" dur="1000" fill="hold"/>
                                        <p:tgtEl>
                                          <p:spTgt spid="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07"/>
        <p:cNvGrpSpPr/>
        <p:nvPr/>
      </p:nvGrpSpPr>
      <p:grpSpPr>
        <a:xfrm>
          <a:off x="0" y="0"/>
          <a:ext cx="0" cy="0"/>
          <a:chOff x="0" y="0"/>
          <a:chExt cx="0" cy="0"/>
        </a:xfrm>
      </p:grpSpPr>
      <p:sp>
        <p:nvSpPr>
          <p:cNvPr id="108" name="Google Shape;108;p14"/>
          <p:cNvSpPr txBox="1"/>
          <p:nvPr/>
        </p:nvSpPr>
        <p:spPr>
          <a:xfrm>
            <a:off x="3474400" y="388275"/>
            <a:ext cx="51387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What is</a:t>
            </a:r>
            <a:r>
              <a:rPr lang="en-US" sz="4400" b="1" dirty="0">
                <a:solidFill>
                  <a:schemeClr val="lt1"/>
                </a:solidFill>
                <a:latin typeface="Quattrocento Sans"/>
                <a:ea typeface="Quattrocento Sans"/>
                <a:cs typeface="Quattrocento Sans"/>
                <a:sym typeface="Quattrocento Sans"/>
              </a:rPr>
              <a:t> Spotify?</a:t>
            </a:r>
            <a:endParaRPr dirty="0"/>
          </a:p>
        </p:txBody>
      </p:sp>
      <p:sp>
        <p:nvSpPr>
          <p:cNvPr id="109" name="Google Shape;109;p14"/>
          <p:cNvSpPr/>
          <p:nvPr/>
        </p:nvSpPr>
        <p:spPr>
          <a:xfrm>
            <a:off x="0" y="0"/>
            <a:ext cx="3063240" cy="68580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0" name="Google Shape;110;p14"/>
          <p:cNvSpPr/>
          <p:nvPr/>
        </p:nvSpPr>
        <p:spPr>
          <a:xfrm>
            <a:off x="383220" y="1322985"/>
            <a:ext cx="2296800" cy="366917"/>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About </a:t>
            </a:r>
            <a:r>
              <a:rPr lang="en-US" b="1">
                <a:solidFill>
                  <a:schemeClr val="lt1"/>
                </a:solidFill>
                <a:latin typeface="Quattrocento Sans"/>
                <a:ea typeface="Quattrocento Sans"/>
                <a:cs typeface="Quattrocento Sans"/>
                <a:sym typeface="Quattrocento Sans"/>
              </a:rPr>
              <a:t>Spotify</a:t>
            </a:r>
            <a:endParaRPr/>
          </a:p>
        </p:txBody>
      </p:sp>
      <p:sp>
        <p:nvSpPr>
          <p:cNvPr id="111" name="Google Shape;111;p14"/>
          <p:cNvSpPr/>
          <p:nvPr/>
        </p:nvSpPr>
        <p:spPr>
          <a:xfrm>
            <a:off x="383220" y="184396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Our Album</a:t>
            </a:r>
            <a:endParaRPr/>
          </a:p>
        </p:txBody>
      </p:sp>
      <p:sp>
        <p:nvSpPr>
          <p:cNvPr id="112" name="Google Shape;112;p14"/>
          <p:cNvSpPr/>
          <p:nvPr/>
        </p:nvSpPr>
        <p:spPr>
          <a:xfrm>
            <a:off x="383220" y="2364941"/>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Playlist</a:t>
            </a:r>
            <a:endParaRPr/>
          </a:p>
        </p:txBody>
      </p:sp>
      <p:sp>
        <p:nvSpPr>
          <p:cNvPr id="113" name="Google Shape;113;p14"/>
          <p:cNvSpPr/>
          <p:nvPr/>
        </p:nvSpPr>
        <p:spPr>
          <a:xfrm>
            <a:off x="383220" y="527795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Help</a:t>
            </a:r>
            <a:endParaRPr/>
          </a:p>
        </p:txBody>
      </p:sp>
      <p:sp>
        <p:nvSpPr>
          <p:cNvPr id="114" name="Google Shape;114;p14"/>
          <p:cNvSpPr/>
          <p:nvPr/>
        </p:nvSpPr>
        <p:spPr>
          <a:xfrm>
            <a:off x="383220" y="579893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Report History</a:t>
            </a:r>
            <a:endParaRPr/>
          </a:p>
        </p:txBody>
      </p:sp>
      <p:cxnSp>
        <p:nvCxnSpPr>
          <p:cNvPr id="115" name="Google Shape;115;p14"/>
          <p:cNvCxnSpPr/>
          <p:nvPr/>
        </p:nvCxnSpPr>
        <p:spPr>
          <a:xfrm>
            <a:off x="391668" y="2885919"/>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116" name="Google Shape;116;p14"/>
          <p:cNvCxnSpPr/>
          <p:nvPr/>
        </p:nvCxnSpPr>
        <p:spPr>
          <a:xfrm>
            <a:off x="391668" y="4602914"/>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117" name="Google Shape;117;p14"/>
          <p:cNvSpPr/>
          <p:nvPr/>
        </p:nvSpPr>
        <p:spPr>
          <a:xfrm>
            <a:off x="3428683" y="1367642"/>
            <a:ext cx="8382635" cy="3453455"/>
          </a:xfrm>
          <a:prstGeom prst="roundRect">
            <a:avLst>
              <a:gd name="adj" fmla="val 7408"/>
            </a:avLst>
          </a:prstGeom>
          <a:solidFill>
            <a:srgbClr val="0A0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18" name="Google Shape;118;p14" descr="A picture containing indoor&#10;&#10;Description automatically generated"/>
          <p:cNvPicPr preferRelativeResize="0"/>
          <p:nvPr/>
        </p:nvPicPr>
        <p:blipFill rotWithShape="1">
          <a:blip r:embed="rId3">
            <a:alphaModFix/>
          </a:blip>
          <a:srcRect t="31018" r="18506" b="-776"/>
          <a:stretch/>
        </p:blipFill>
        <p:spPr>
          <a:xfrm>
            <a:off x="5685230" y="1325112"/>
            <a:ext cx="6126088" cy="3495985"/>
          </a:xfrm>
          <a:custGeom>
            <a:avLst/>
            <a:gdLst/>
            <a:ahLst/>
            <a:cxnLst/>
            <a:rect l="l" t="t" r="r" b="b"/>
            <a:pathLst>
              <a:path w="6126088" h="2870791" extrusionOk="0">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119" name="Google Shape;119;p14"/>
          <p:cNvSpPr/>
          <p:nvPr/>
        </p:nvSpPr>
        <p:spPr>
          <a:xfrm>
            <a:off x="3141700" y="1322975"/>
            <a:ext cx="8669700" cy="3996300"/>
          </a:xfrm>
          <a:prstGeom prst="roundRect">
            <a:avLst>
              <a:gd name="adj" fmla="val 7408"/>
            </a:avLst>
          </a:prstGeom>
          <a:gradFill>
            <a:gsLst>
              <a:gs pos="0">
                <a:srgbClr val="0A0A0B"/>
              </a:gs>
              <a:gs pos="100000">
                <a:srgbClr val="0C0D0E">
                  <a:alpha val="12941"/>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20" name="Google Shape;120;p14"/>
          <p:cNvSpPr txBox="1"/>
          <p:nvPr/>
        </p:nvSpPr>
        <p:spPr>
          <a:xfrm>
            <a:off x="2963951" y="1726525"/>
            <a:ext cx="5138700" cy="2722200"/>
          </a:xfrm>
          <a:prstGeom prst="rect">
            <a:avLst/>
          </a:prstGeom>
          <a:noFill/>
          <a:ln>
            <a:noFill/>
          </a:ln>
        </p:spPr>
        <p:txBody>
          <a:bodyPr spcFirstLastPara="1" wrap="square" lIns="0" tIns="45700" rIns="0" bIns="45700" anchor="t" anchorCtr="0">
            <a:noAutofit/>
          </a:bodyPr>
          <a:lstStyle/>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Founded in 2008 by Daniel Ek and Martin </a:t>
            </a:r>
            <a:r>
              <a:rPr lang="en-US" sz="1500" dirty="0" err="1">
                <a:solidFill>
                  <a:schemeClr val="lt1"/>
                </a:solidFill>
                <a:latin typeface="Roboto"/>
                <a:ea typeface="Roboto"/>
                <a:cs typeface="Roboto"/>
                <a:sym typeface="Roboto"/>
              </a:rPr>
              <a:t>Lorentzon</a:t>
            </a:r>
            <a:r>
              <a:rPr lang="en-US" sz="1500" dirty="0">
                <a:solidFill>
                  <a:schemeClr val="lt1"/>
                </a:solidFill>
                <a:latin typeface="Roboto"/>
                <a:ea typeface="Roboto"/>
                <a:cs typeface="Roboto"/>
                <a:sym typeface="Roboto"/>
              </a:rPr>
              <a:t> Revolutionized digital music: </a:t>
            </a:r>
            <a:r>
              <a:rPr lang="en-US" sz="1500" i="1" dirty="0">
                <a:solidFill>
                  <a:schemeClr val="lt1"/>
                </a:solidFill>
                <a:latin typeface="Roboto"/>
                <a:ea typeface="Roboto"/>
                <a:cs typeface="Roboto"/>
                <a:sym typeface="Roboto"/>
              </a:rPr>
              <a:t>A legal alternative to piracy</a:t>
            </a:r>
            <a:endParaRPr sz="1500" i="1"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Quickly gained popularity, reaching over a million users by the end of 2008</a:t>
            </a:r>
            <a:endParaRPr sz="1500"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In 2011, expanded to the U.S </a:t>
            </a:r>
            <a:endParaRPr sz="1500"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Grown into one of the world's leading music streaming services</a:t>
            </a:r>
            <a:endParaRPr sz="1500"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345 million users across 100+ countries.</a:t>
            </a: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 </a:t>
            </a:r>
            <a:endParaRPr sz="1500" dirty="0">
              <a:solidFill>
                <a:schemeClr val="lt1"/>
              </a:solidFill>
              <a:latin typeface="Roboto"/>
              <a:ea typeface="Roboto"/>
              <a:cs typeface="Roboto"/>
              <a:sym typeface="Roboto"/>
            </a:endParaRPr>
          </a:p>
          <a:p>
            <a:pPr marL="0" marR="0" lvl="0" indent="0" algn="l" rtl="0">
              <a:lnSpc>
                <a:spcPct val="150000"/>
              </a:lnSpc>
              <a:spcBef>
                <a:spcPts val="0"/>
              </a:spcBef>
              <a:spcAft>
                <a:spcPts val="0"/>
              </a:spcAft>
              <a:buNone/>
            </a:pPr>
            <a:endParaRPr sz="1500" dirty="0">
              <a:solidFill>
                <a:schemeClr val="lt1"/>
              </a:solidFill>
              <a:latin typeface="Quattrocento Sans"/>
              <a:ea typeface="Quattrocento Sans"/>
              <a:cs typeface="Quattrocento Sans"/>
              <a:sym typeface="Quattrocento Sans"/>
            </a:endParaRPr>
          </a:p>
        </p:txBody>
      </p:sp>
      <p:sp>
        <p:nvSpPr>
          <p:cNvPr id="121" name="Google Shape;121;p14"/>
          <p:cNvSpPr txBox="1"/>
          <p:nvPr/>
        </p:nvSpPr>
        <p:spPr>
          <a:xfrm>
            <a:off x="4444227" y="5223150"/>
            <a:ext cx="2718118" cy="7105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22" name="Google Shape;122;p14"/>
          <p:cNvSpPr txBox="1"/>
          <p:nvPr/>
        </p:nvSpPr>
        <p:spPr>
          <a:xfrm>
            <a:off x="8778240" y="5223150"/>
            <a:ext cx="2718118" cy="7105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123" name="Google Shape;123;p14"/>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24" name="Google Shape;124;p14"/>
          <p:cNvGrpSpPr/>
          <p:nvPr/>
        </p:nvGrpSpPr>
        <p:grpSpPr>
          <a:xfrm>
            <a:off x="3754914" y="5369044"/>
            <a:ext cx="345758" cy="418751"/>
            <a:chOff x="4872038" y="2895601"/>
            <a:chExt cx="285750" cy="346075"/>
          </a:xfrm>
        </p:grpSpPr>
        <p:sp>
          <p:nvSpPr>
            <p:cNvPr id="125" name="Google Shape;125;p14"/>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6" name="Google Shape;126;p14"/>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7" name="Google Shape;127;p14"/>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8" name="Google Shape;128;p14"/>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29" name="Google Shape;129;p14"/>
            <p:cNvCxnSpPr/>
            <p:nvPr/>
          </p:nvCxnSpPr>
          <p:spPr>
            <a:xfrm>
              <a:off x="4902200" y="2925763"/>
              <a:ext cx="239713" cy="0"/>
            </a:xfrm>
            <a:prstGeom prst="straightConnector1">
              <a:avLst/>
            </a:prstGeom>
            <a:noFill/>
            <a:ln w="14275" cap="rnd" cmpd="sng">
              <a:solidFill>
                <a:srgbClr val="1DB954"/>
              </a:solidFill>
              <a:prstDash val="solid"/>
              <a:round/>
              <a:headEnd type="none" w="med" len="med"/>
              <a:tailEnd type="none" w="med" len="med"/>
            </a:ln>
          </p:spPr>
        </p:cxnSp>
      </p:grpSp>
      <p:cxnSp>
        <p:nvCxnSpPr>
          <p:cNvPr id="130" name="Google Shape;130;p14"/>
          <p:cNvCxnSpPr/>
          <p:nvPr/>
        </p:nvCxnSpPr>
        <p:spPr>
          <a:xfrm>
            <a:off x="4272449" y="5315783"/>
            <a:ext cx="0" cy="525272"/>
          </a:xfrm>
          <a:prstGeom prst="straightConnector1">
            <a:avLst/>
          </a:prstGeom>
          <a:noFill/>
          <a:ln w="9525" cap="flat" cmpd="sng">
            <a:solidFill>
              <a:srgbClr val="1DB954"/>
            </a:solidFill>
            <a:prstDash val="solid"/>
            <a:miter lim="800000"/>
            <a:headEnd type="none" w="sm" len="sm"/>
            <a:tailEnd type="none" w="sm" len="sm"/>
          </a:ln>
        </p:spPr>
      </p:cxnSp>
      <p:grpSp>
        <p:nvGrpSpPr>
          <p:cNvPr id="131" name="Google Shape;131;p14"/>
          <p:cNvGrpSpPr/>
          <p:nvPr/>
        </p:nvGrpSpPr>
        <p:grpSpPr>
          <a:xfrm>
            <a:off x="591710" y="1393732"/>
            <a:ext cx="258819" cy="225423"/>
            <a:chOff x="7005638" y="3648076"/>
            <a:chExt cx="344488" cy="300038"/>
          </a:xfrm>
        </p:grpSpPr>
        <p:sp>
          <p:nvSpPr>
            <p:cNvPr id="132" name="Google Shape;132;p14"/>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33" name="Google Shape;133;p14"/>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134" name="Google Shape;134;p14"/>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135" name="Google Shape;135;p14"/>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36" name="Google Shape;136;p14"/>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138" name="Google Shape;138;p14"/>
          <p:cNvCxnSpPr/>
          <p:nvPr/>
        </p:nvCxnSpPr>
        <p:spPr>
          <a:xfrm>
            <a:off x="3428683" y="6583362"/>
            <a:ext cx="7101840" cy="0"/>
          </a:xfrm>
          <a:prstGeom prst="straightConnector1">
            <a:avLst/>
          </a:prstGeom>
          <a:noFill/>
          <a:ln w="9525" cap="flat" cmpd="sng">
            <a:solidFill>
              <a:schemeClr val="lt1"/>
            </a:solidFill>
            <a:prstDash val="solid"/>
            <a:miter lim="800000"/>
            <a:headEnd type="none" w="sm" len="sm"/>
            <a:tailEnd type="none" w="sm" len="sm"/>
          </a:ln>
        </p:spPr>
      </p:cxnSp>
      <p:sp>
        <p:nvSpPr>
          <p:cNvPr id="139" name="Google Shape;139;p14"/>
          <p:cNvSpPr txBox="1">
            <a:spLocks noGrp="1"/>
          </p:cNvSpPr>
          <p:nvPr>
            <p:ph type="sldNum" idx="12"/>
          </p:nvPr>
        </p:nvSpPr>
        <p:spPr>
          <a:xfrm>
            <a:off x="11174553" y="6400800"/>
            <a:ext cx="5870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2</a:t>
            </a:r>
            <a:endParaRPr dirty="0"/>
          </a:p>
        </p:txBody>
      </p:sp>
      <p:grpSp>
        <p:nvGrpSpPr>
          <p:cNvPr id="140" name="Google Shape;140;p14"/>
          <p:cNvGrpSpPr/>
          <p:nvPr/>
        </p:nvGrpSpPr>
        <p:grpSpPr>
          <a:xfrm>
            <a:off x="602808" y="1919421"/>
            <a:ext cx="236623" cy="216000"/>
            <a:chOff x="3398838" y="5076826"/>
            <a:chExt cx="346075" cy="315913"/>
          </a:xfrm>
        </p:grpSpPr>
        <p:sp>
          <p:nvSpPr>
            <p:cNvPr id="141" name="Google Shape;141;p14"/>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2" name="Google Shape;142;p14"/>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3" name="Google Shape;143;p14"/>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4" name="Google Shape;144;p14"/>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5" name="Google Shape;145;p14"/>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6" name="Google Shape;146;p14"/>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147" name="Google Shape;147;p14"/>
          <p:cNvGrpSpPr/>
          <p:nvPr/>
        </p:nvGrpSpPr>
        <p:grpSpPr>
          <a:xfrm>
            <a:off x="607670" y="2440399"/>
            <a:ext cx="226899" cy="216000"/>
            <a:chOff x="5483226" y="731838"/>
            <a:chExt cx="363538" cy="346076"/>
          </a:xfrm>
        </p:grpSpPr>
        <p:sp>
          <p:nvSpPr>
            <p:cNvPr id="148" name="Google Shape;148;p14"/>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9" name="Google Shape;149;p14"/>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50" name="Google Shape;150;p14"/>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151" name="Google Shape;151;p14"/>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2" name="Google Shape;152;p14"/>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3" name="Google Shape;153;p14"/>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4" name="Google Shape;154;p14"/>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5" name="Google Shape;155;p14"/>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156" name="Google Shape;156;p14"/>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157" name="Google Shape;157;p14"/>
          <p:cNvSpPr/>
          <p:nvPr/>
        </p:nvSpPr>
        <p:spPr>
          <a:xfrm>
            <a:off x="383220" y="3039980"/>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Artists</a:t>
            </a:r>
            <a:endParaRPr/>
          </a:p>
        </p:txBody>
      </p:sp>
      <p:sp>
        <p:nvSpPr>
          <p:cNvPr id="158" name="Google Shape;158;p14"/>
          <p:cNvSpPr/>
          <p:nvPr/>
        </p:nvSpPr>
        <p:spPr>
          <a:xfrm>
            <a:off x="383220" y="3560958"/>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Podcasts &amp; Shows</a:t>
            </a:r>
            <a:endParaRPr/>
          </a:p>
        </p:txBody>
      </p:sp>
      <p:cxnSp>
        <p:nvCxnSpPr>
          <p:cNvPr id="159" name="Google Shape;159;p14"/>
          <p:cNvCxnSpPr/>
          <p:nvPr/>
        </p:nvCxnSpPr>
        <p:spPr>
          <a:xfrm>
            <a:off x="391668" y="2885919"/>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pic>
        <p:nvPicPr>
          <p:cNvPr id="160" name="Google Shape;160;p14" descr="Shape&#10;&#10;Description automatically generated with low confidence"/>
          <p:cNvPicPr preferRelativeResize="0"/>
          <p:nvPr/>
        </p:nvPicPr>
        <p:blipFill rotWithShape="1">
          <a:blip r:embed="rId4">
            <a:alphaModFix/>
          </a:blip>
          <a:srcRect/>
          <a:stretch/>
        </p:blipFill>
        <p:spPr>
          <a:xfrm>
            <a:off x="591709" y="3094029"/>
            <a:ext cx="258819" cy="258819"/>
          </a:xfrm>
          <a:prstGeom prst="rect">
            <a:avLst/>
          </a:prstGeom>
          <a:noFill/>
          <a:ln>
            <a:noFill/>
          </a:ln>
        </p:spPr>
      </p:pic>
      <p:grpSp>
        <p:nvGrpSpPr>
          <p:cNvPr id="161" name="Google Shape;161;p14"/>
          <p:cNvGrpSpPr/>
          <p:nvPr/>
        </p:nvGrpSpPr>
        <p:grpSpPr>
          <a:xfrm>
            <a:off x="622921" y="3606155"/>
            <a:ext cx="191537" cy="276523"/>
            <a:chOff x="3379789" y="1452563"/>
            <a:chExt cx="239713" cy="346075"/>
          </a:xfrm>
        </p:grpSpPr>
        <p:sp>
          <p:nvSpPr>
            <p:cNvPr id="162" name="Google Shape;162;p14"/>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63" name="Google Shape;163;p14"/>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64" name="Google Shape;164;p14"/>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165" name="Google Shape;165;p14"/>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166" name="Google Shape;166;p14"/>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167" name="Google Shape;167;p14"/>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168" name="Google Shape;168;p14"/>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169" name="Google Shape;169;p14"/>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170" name="Google Shape;170;p14"/>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171" name="Google Shape;171;p14"/>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172" name="Google Shape;172;p14"/>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173" name="Google Shape;173;p14"/>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174" name="Google Shape;174;p14"/>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sp>
        <p:nvSpPr>
          <p:cNvPr id="175" name="Google Shape;175;p14"/>
          <p:cNvSpPr/>
          <p:nvPr/>
        </p:nvSpPr>
        <p:spPr>
          <a:xfrm>
            <a:off x="383220" y="4081936"/>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Your Library</a:t>
            </a:r>
            <a:endParaRPr/>
          </a:p>
        </p:txBody>
      </p:sp>
      <p:sp>
        <p:nvSpPr>
          <p:cNvPr id="176" name="Google Shape;176;p14"/>
          <p:cNvSpPr/>
          <p:nvPr/>
        </p:nvSpPr>
        <p:spPr>
          <a:xfrm>
            <a:off x="383220" y="4756975"/>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Trending</a:t>
            </a:r>
            <a:endParaRPr/>
          </a:p>
        </p:txBody>
      </p:sp>
      <p:grpSp>
        <p:nvGrpSpPr>
          <p:cNvPr id="177" name="Google Shape;177;p14"/>
          <p:cNvGrpSpPr/>
          <p:nvPr/>
        </p:nvGrpSpPr>
        <p:grpSpPr>
          <a:xfrm>
            <a:off x="604792" y="4149067"/>
            <a:ext cx="232655" cy="232655"/>
            <a:chOff x="6203951" y="2895601"/>
            <a:chExt cx="346075" cy="346075"/>
          </a:xfrm>
        </p:grpSpPr>
        <p:sp>
          <p:nvSpPr>
            <p:cNvPr id="178" name="Google Shape;178;p14"/>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79" name="Google Shape;179;p14"/>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0" name="Google Shape;180;p14"/>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1" name="Google Shape;181;p14"/>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2" name="Google Shape;182;p14"/>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183" name="Google Shape;183;p14"/>
          <p:cNvGrpSpPr/>
          <p:nvPr/>
        </p:nvGrpSpPr>
        <p:grpSpPr>
          <a:xfrm>
            <a:off x="605112" y="4785042"/>
            <a:ext cx="225423" cy="260013"/>
            <a:chOff x="5581651" y="2895601"/>
            <a:chExt cx="300038" cy="346076"/>
          </a:xfrm>
        </p:grpSpPr>
        <p:sp>
          <p:nvSpPr>
            <p:cNvPr id="184" name="Google Shape;184;p14"/>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5" name="Google Shape;185;p14"/>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6" name="Google Shape;186;p14"/>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7" name="Google Shape;187;p14"/>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8" name="Google Shape;188;p14"/>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9" name="Google Shape;189;p14"/>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190" name="Google Shape;190;p14" descr="Badge Question Mark outline"/>
          <p:cNvPicPr preferRelativeResize="0"/>
          <p:nvPr/>
        </p:nvPicPr>
        <p:blipFill rotWithShape="1">
          <a:blip r:embed="rId5">
            <a:alphaModFix/>
          </a:blip>
          <a:srcRect/>
          <a:stretch/>
        </p:blipFill>
        <p:spPr>
          <a:xfrm>
            <a:off x="584295" y="5319251"/>
            <a:ext cx="284321" cy="284321"/>
          </a:xfrm>
          <a:prstGeom prst="rect">
            <a:avLst/>
          </a:prstGeom>
          <a:noFill/>
          <a:ln>
            <a:noFill/>
          </a:ln>
        </p:spPr>
      </p:pic>
      <p:pic>
        <p:nvPicPr>
          <p:cNvPr id="191" name="Google Shape;191;p14" descr="Customer review outline"/>
          <p:cNvPicPr preferRelativeResize="0"/>
          <p:nvPr/>
        </p:nvPicPr>
        <p:blipFill rotWithShape="1">
          <a:blip r:embed="rId6">
            <a:alphaModFix/>
          </a:blip>
          <a:srcRect/>
          <a:stretch/>
        </p:blipFill>
        <p:spPr>
          <a:xfrm>
            <a:off x="584294" y="5840231"/>
            <a:ext cx="284321" cy="284321"/>
          </a:xfrm>
          <a:prstGeom prst="rect">
            <a:avLst/>
          </a:prstGeom>
          <a:noFill/>
          <a:ln>
            <a:noFill/>
          </a:ln>
        </p:spPr>
      </p:pic>
      <p:pic>
        <p:nvPicPr>
          <p:cNvPr id="192" name="Google Shape;192;p14"/>
          <p:cNvPicPr preferRelativeResize="0"/>
          <p:nvPr/>
        </p:nvPicPr>
        <p:blipFill>
          <a:blip r:embed="rId7">
            <a:alphaModFix/>
          </a:blip>
          <a:stretch>
            <a:fillRect/>
          </a:stretch>
        </p:blipFill>
        <p:spPr>
          <a:xfrm>
            <a:off x="8367675" y="1726524"/>
            <a:ext cx="3393926" cy="2485074"/>
          </a:xfrm>
          <a:prstGeom prst="rect">
            <a:avLst/>
          </a:prstGeom>
          <a:noFill/>
          <a:ln>
            <a:noFill/>
          </a:ln>
        </p:spPr>
      </p:pic>
      <p:sp>
        <p:nvSpPr>
          <p:cNvPr id="193" name="Google Shape;193;p14"/>
          <p:cNvSpPr txBox="1"/>
          <p:nvPr/>
        </p:nvSpPr>
        <p:spPr>
          <a:xfrm>
            <a:off x="4463850" y="5223225"/>
            <a:ext cx="6312300" cy="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i="1" dirty="0">
                <a:solidFill>
                  <a:schemeClr val="lt1"/>
                </a:solidFill>
                <a:latin typeface="Quattrocento Sans"/>
                <a:ea typeface="Quattrocento Sans"/>
                <a:cs typeface="Quattrocento Sans"/>
                <a:sym typeface="Quattrocento Sans"/>
              </a:rPr>
              <a:t>But how did it gain popularity?</a:t>
            </a:r>
            <a:endParaRPr sz="3000" b="1" i="1" dirty="0">
              <a:solidFill>
                <a:schemeClr val="lt1"/>
              </a:solidFill>
              <a:latin typeface="Quattrocento Sans"/>
              <a:ea typeface="Quattrocento Sans"/>
              <a:cs typeface="Quattrocento Sans"/>
              <a:sym typeface="Quattrocento Sans"/>
            </a:endParaRPr>
          </a:p>
        </p:txBody>
      </p:sp>
      <p:grpSp>
        <p:nvGrpSpPr>
          <p:cNvPr id="194" name="Google Shape;194;p14"/>
          <p:cNvGrpSpPr/>
          <p:nvPr/>
        </p:nvGrpSpPr>
        <p:grpSpPr>
          <a:xfrm>
            <a:off x="-2" y="0"/>
            <a:ext cx="3078870" cy="6565998"/>
            <a:chOff x="-2" y="0"/>
            <a:chExt cx="3078870" cy="6565998"/>
          </a:xfrm>
        </p:grpSpPr>
        <p:sp>
          <p:nvSpPr>
            <p:cNvPr id="195" name="Google Shape;195;p14"/>
            <p:cNvSpPr/>
            <p:nvPr/>
          </p:nvSpPr>
          <p:spPr>
            <a:xfrm rot="5400000">
              <a:off x="966486" y="-966488"/>
              <a:ext cx="1145894" cy="307887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6" name="Google Shape;196;p14"/>
            <p:cNvSpPr/>
            <p:nvPr/>
          </p:nvSpPr>
          <p:spPr>
            <a:xfrm>
              <a:off x="982555" y="1807658"/>
              <a:ext cx="1813200" cy="26775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7" name="Google Shape;197;p14"/>
            <p:cNvSpPr/>
            <p:nvPr/>
          </p:nvSpPr>
          <p:spPr>
            <a:xfrm>
              <a:off x="1015125" y="4720698"/>
              <a:ext cx="1813200" cy="18453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anim calcmode="lin" valueType="num">
                                      <p:cBhvr>
                                        <p:cTn id="8" dur="1000" fill="hold"/>
                                        <p:tgtEl>
                                          <p:spTgt spid="192"/>
                                        </p:tgtEl>
                                        <p:attrNameLst>
                                          <p:attrName>ppt_x</p:attrName>
                                        </p:attrNameLst>
                                      </p:cBhvr>
                                      <p:tavLst>
                                        <p:tav tm="0">
                                          <p:val>
                                            <p:strVal val="#ppt_x"/>
                                          </p:val>
                                        </p:tav>
                                        <p:tav tm="100000">
                                          <p:val>
                                            <p:strVal val="#ppt_x"/>
                                          </p:val>
                                        </p:tav>
                                      </p:tavLst>
                                    </p:anim>
                                    <p:anim calcmode="lin" valueType="num">
                                      <p:cBhvr>
                                        <p:cTn id="9"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1000"/>
                                        <p:tgtEl>
                                          <p:spTgt spid="108"/>
                                        </p:tgtEl>
                                      </p:cBhvr>
                                    </p:animEffect>
                                    <p:anim calcmode="lin" valueType="num">
                                      <p:cBhvr>
                                        <p:cTn id="15" dur="1000" fill="hold"/>
                                        <p:tgtEl>
                                          <p:spTgt spid="108"/>
                                        </p:tgtEl>
                                        <p:attrNameLst>
                                          <p:attrName>ppt_x</p:attrName>
                                        </p:attrNameLst>
                                      </p:cBhvr>
                                      <p:tavLst>
                                        <p:tav tm="0">
                                          <p:val>
                                            <p:strVal val="#ppt_x"/>
                                          </p:val>
                                        </p:tav>
                                        <p:tav tm="100000">
                                          <p:val>
                                            <p:strVal val="#ppt_x"/>
                                          </p:val>
                                        </p:tav>
                                      </p:tavLst>
                                    </p:anim>
                                    <p:anim calcmode="lin" valueType="num">
                                      <p:cBhvr>
                                        <p:cTn id="1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99"/>
        <p:cNvGrpSpPr/>
        <p:nvPr/>
      </p:nvGrpSpPr>
      <p:grpSpPr>
        <a:xfrm>
          <a:off x="0" y="0"/>
          <a:ext cx="0" cy="0"/>
          <a:chOff x="0" y="0"/>
          <a:chExt cx="0" cy="0"/>
        </a:xfrm>
      </p:grpSpPr>
      <p:sp>
        <p:nvSpPr>
          <p:cNvPr id="600" name="Google Shape;600;p26"/>
          <p:cNvSpPr/>
          <p:nvPr/>
        </p:nvSpPr>
        <p:spPr>
          <a:xfrm>
            <a:off x="769825" y="1196926"/>
            <a:ext cx="10623600" cy="4728000"/>
          </a:xfrm>
          <a:prstGeom prst="roundRect">
            <a:avLst>
              <a:gd name="adj" fmla="val 11469"/>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1" name="Google Shape;601;p26"/>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602" name="Google Shape;602;p26"/>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603" name="Google Shape;603;p26"/>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chemeClr val="lt1"/>
                </a:solidFill>
              </a:rPr>
              <a:t>14</a:t>
            </a:r>
            <a:endParaRPr/>
          </a:p>
        </p:txBody>
      </p:sp>
      <p:grpSp>
        <p:nvGrpSpPr>
          <p:cNvPr id="606" name="Google Shape;606;p26"/>
          <p:cNvGrpSpPr/>
          <p:nvPr/>
        </p:nvGrpSpPr>
        <p:grpSpPr>
          <a:xfrm>
            <a:off x="209127" y="1404893"/>
            <a:ext cx="319777" cy="298758"/>
            <a:chOff x="4768851" y="762001"/>
            <a:chExt cx="338138" cy="315912"/>
          </a:xfrm>
        </p:grpSpPr>
        <p:cxnSp>
          <p:nvCxnSpPr>
            <p:cNvPr id="607" name="Google Shape;607;p26"/>
            <p:cNvCxnSpPr/>
            <p:nvPr/>
          </p:nvCxnSpPr>
          <p:spPr>
            <a:xfrm>
              <a:off x="4814889" y="762001"/>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8" name="Google Shape;608;p26"/>
            <p:cNvCxnSpPr/>
            <p:nvPr/>
          </p:nvCxnSpPr>
          <p:spPr>
            <a:xfrm>
              <a:off x="4814889" y="822326"/>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9" name="Google Shape;609;p26"/>
            <p:cNvCxnSpPr/>
            <p:nvPr/>
          </p:nvCxnSpPr>
          <p:spPr>
            <a:xfrm>
              <a:off x="4814889" y="882651"/>
              <a:ext cx="209700" cy="0"/>
            </a:xfrm>
            <a:prstGeom prst="straightConnector1">
              <a:avLst/>
            </a:prstGeom>
            <a:noFill/>
            <a:ln w="14275" cap="rnd" cmpd="sng">
              <a:solidFill>
                <a:srgbClr val="1DB954"/>
              </a:solidFill>
              <a:prstDash val="solid"/>
              <a:round/>
              <a:headEnd type="none" w="med" len="med"/>
              <a:tailEnd type="none" w="med" len="med"/>
            </a:ln>
          </p:spPr>
        </p:cxnSp>
        <p:cxnSp>
          <p:nvCxnSpPr>
            <p:cNvPr id="610" name="Google Shape;610;p26"/>
            <p:cNvCxnSpPr/>
            <p:nvPr/>
          </p:nvCxnSpPr>
          <p:spPr>
            <a:xfrm>
              <a:off x="4814889" y="942976"/>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1" name="Google Shape;611;p26"/>
            <p:cNvCxnSpPr/>
            <p:nvPr/>
          </p:nvCxnSpPr>
          <p:spPr>
            <a:xfrm>
              <a:off x="4814889" y="1001713"/>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2" name="Google Shape;612;p26"/>
            <p:cNvCxnSpPr/>
            <p:nvPr/>
          </p:nvCxnSpPr>
          <p:spPr>
            <a:xfrm>
              <a:off x="4768851" y="76200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3" name="Google Shape;613;p26"/>
            <p:cNvCxnSpPr/>
            <p:nvPr/>
          </p:nvCxnSpPr>
          <p:spPr>
            <a:xfrm>
              <a:off x="4768851" y="82232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4" name="Google Shape;614;p26"/>
            <p:cNvCxnSpPr/>
            <p:nvPr/>
          </p:nvCxnSpPr>
          <p:spPr>
            <a:xfrm>
              <a:off x="4768851" y="88265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5" name="Google Shape;615;p26"/>
            <p:cNvCxnSpPr/>
            <p:nvPr/>
          </p:nvCxnSpPr>
          <p:spPr>
            <a:xfrm>
              <a:off x="4768851" y="94297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6" name="Google Shape;616;p26"/>
            <p:cNvCxnSpPr/>
            <p:nvPr/>
          </p:nvCxnSpPr>
          <p:spPr>
            <a:xfrm>
              <a:off x="4768851" y="1001713"/>
              <a:ext cx="15900" cy="0"/>
            </a:xfrm>
            <a:prstGeom prst="straightConnector1">
              <a:avLst/>
            </a:prstGeom>
            <a:noFill/>
            <a:ln w="14275" cap="rnd" cmpd="sng">
              <a:solidFill>
                <a:srgbClr val="1DB954"/>
              </a:solidFill>
              <a:prstDash val="solid"/>
              <a:round/>
              <a:headEnd type="none" w="med" len="med"/>
              <a:tailEnd type="none" w="med" len="med"/>
            </a:ln>
          </p:spPr>
        </p:cxnSp>
        <p:sp>
          <p:nvSpPr>
            <p:cNvPr id="617" name="Google Shape;617;p26"/>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8" name="Google Shape;618;p26"/>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9" name="Google Shape;619;p26"/>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620" name="Google Shape;620;p26"/>
          <p:cNvGrpSpPr/>
          <p:nvPr/>
        </p:nvGrpSpPr>
        <p:grpSpPr>
          <a:xfrm>
            <a:off x="226197" y="2451421"/>
            <a:ext cx="285750" cy="346075"/>
            <a:chOff x="4872038" y="2895601"/>
            <a:chExt cx="285750" cy="346075"/>
          </a:xfrm>
        </p:grpSpPr>
        <p:sp>
          <p:nvSpPr>
            <p:cNvPr id="621" name="Google Shape;621;p26"/>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2" name="Google Shape;622;p26"/>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3" name="Google Shape;623;p26"/>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4" name="Google Shape;624;p26"/>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25" name="Google Shape;625;p26"/>
            <p:cNvCxnSpPr/>
            <p:nvPr/>
          </p:nvCxnSpPr>
          <p:spPr>
            <a:xfrm>
              <a:off x="4902200" y="2925763"/>
              <a:ext cx="239700" cy="0"/>
            </a:xfrm>
            <a:prstGeom prst="straightConnector1">
              <a:avLst/>
            </a:prstGeom>
            <a:noFill/>
            <a:ln w="14275" cap="rnd" cmpd="sng">
              <a:solidFill>
                <a:srgbClr val="1DB954"/>
              </a:solidFill>
              <a:prstDash val="solid"/>
              <a:round/>
              <a:headEnd type="none" w="med" len="med"/>
              <a:tailEnd type="none" w="med" len="med"/>
            </a:ln>
          </p:spPr>
        </p:cxnSp>
      </p:grpSp>
      <p:pic>
        <p:nvPicPr>
          <p:cNvPr id="3" name="Picture 2" descr="A group of icons on a screen&#10;&#10;Description automatically generated">
            <a:extLst>
              <a:ext uri="{FF2B5EF4-FFF2-40B4-BE49-F238E27FC236}">
                <a16:creationId xmlns:a16="http://schemas.microsoft.com/office/drawing/2014/main" id="{2B03EB76-A755-19E3-25FE-C7B20302B8D3}"/>
              </a:ext>
            </a:extLst>
          </p:cNvPr>
          <p:cNvPicPr>
            <a:picLocks noChangeAspect="1"/>
          </p:cNvPicPr>
          <p:nvPr/>
        </p:nvPicPr>
        <p:blipFill rotWithShape="1">
          <a:blip r:embed="rId3"/>
          <a:srcRect l="898" t="4800" r="2243" b="3540"/>
          <a:stretch/>
        </p:blipFill>
        <p:spPr>
          <a:xfrm>
            <a:off x="-98669" y="1"/>
            <a:ext cx="12457348" cy="6883420"/>
          </a:xfrm>
          <a:prstGeom prst="rect">
            <a:avLst/>
          </a:prstGeom>
        </p:spPr>
      </p:pic>
      <p:sp>
        <p:nvSpPr>
          <p:cNvPr id="4" name="Google Shape;123;p14">
            <a:extLst>
              <a:ext uri="{FF2B5EF4-FFF2-40B4-BE49-F238E27FC236}">
                <a16:creationId xmlns:a16="http://schemas.microsoft.com/office/drawing/2014/main" id="{D15A93CA-3EBB-2583-966F-498FF39BD1FD}"/>
              </a:ext>
            </a:extLst>
          </p:cNvPr>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3f</a:t>
            </a:r>
            <a:endParaRPr sz="1800" dirty="0">
              <a:solidFill>
                <a:schemeClr val="lt1"/>
              </a:solidFill>
              <a:latin typeface="Quattrocento Sans"/>
              <a:ea typeface="Quattrocento Sans"/>
              <a:cs typeface="Quattrocento Sans"/>
              <a:sym typeface="Quattrocento Sans"/>
            </a:endParaRPr>
          </a:p>
        </p:txBody>
      </p:sp>
      <p:pic>
        <p:nvPicPr>
          <p:cNvPr id="1026" name="Picture 2">
            <a:extLst>
              <a:ext uri="{FF2B5EF4-FFF2-40B4-BE49-F238E27FC236}">
                <a16:creationId xmlns:a16="http://schemas.microsoft.com/office/drawing/2014/main" id="{D11B3DFA-64DF-AB79-2809-AFCEB01E1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085" y="1962406"/>
            <a:ext cx="2948736" cy="34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03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02"/>
        <p:cNvGrpSpPr/>
        <p:nvPr/>
      </p:nvGrpSpPr>
      <p:grpSpPr>
        <a:xfrm>
          <a:off x="0" y="0"/>
          <a:ext cx="0" cy="0"/>
          <a:chOff x="0" y="0"/>
          <a:chExt cx="0" cy="0"/>
        </a:xfrm>
      </p:grpSpPr>
      <p:sp>
        <p:nvSpPr>
          <p:cNvPr id="203" name="Google Shape;203;p15"/>
          <p:cNvSpPr/>
          <p:nvPr/>
        </p:nvSpPr>
        <p:spPr>
          <a:xfrm>
            <a:off x="721171" y="1954718"/>
            <a:ext cx="10672124" cy="3970094"/>
          </a:xfrm>
          <a:prstGeom prst="roundRect">
            <a:avLst>
              <a:gd name="adj" fmla="val 11469"/>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4" name="Google Shape;204;p15"/>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05" name="Google Shape;205;p15"/>
          <p:cNvCxnSpPr/>
          <p:nvPr/>
        </p:nvCxnSpPr>
        <p:spPr>
          <a:xfrm>
            <a:off x="3428683" y="6583362"/>
            <a:ext cx="7101840" cy="0"/>
          </a:xfrm>
          <a:prstGeom prst="straightConnector1">
            <a:avLst/>
          </a:prstGeom>
          <a:noFill/>
          <a:ln w="9525" cap="flat" cmpd="sng">
            <a:solidFill>
              <a:schemeClr val="lt1"/>
            </a:solidFill>
            <a:prstDash val="solid"/>
            <a:miter lim="800000"/>
            <a:headEnd type="none" w="sm" len="sm"/>
            <a:tailEnd type="none" w="sm" len="sm"/>
          </a:ln>
        </p:spPr>
      </p:cxnSp>
      <p:sp>
        <p:nvSpPr>
          <p:cNvPr id="206" name="Google Shape;206;p15"/>
          <p:cNvSpPr txBox="1">
            <a:spLocks noGrp="1"/>
          </p:cNvSpPr>
          <p:nvPr>
            <p:ph type="sldNum" idx="12"/>
          </p:nvPr>
        </p:nvSpPr>
        <p:spPr>
          <a:xfrm>
            <a:off x="11174553" y="6400800"/>
            <a:ext cx="5870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4</a:t>
            </a:r>
            <a:endParaRPr dirty="0"/>
          </a:p>
        </p:txBody>
      </p:sp>
      <p:sp>
        <p:nvSpPr>
          <p:cNvPr id="207" name="Google Shape;207;p15"/>
          <p:cNvSpPr txBox="1"/>
          <p:nvPr/>
        </p:nvSpPr>
        <p:spPr>
          <a:xfrm>
            <a:off x="3474402" y="388280"/>
            <a:ext cx="34596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1DB954"/>
                </a:solidFill>
                <a:latin typeface="Quattrocento Sans"/>
                <a:ea typeface="Quattrocento Sans"/>
                <a:cs typeface="Quattrocento Sans"/>
                <a:sym typeface="Quattrocento Sans"/>
              </a:rPr>
              <a:t>Problem Context</a:t>
            </a:r>
            <a:endParaRPr dirty="0"/>
          </a:p>
        </p:txBody>
      </p:sp>
      <p:sp>
        <p:nvSpPr>
          <p:cNvPr id="208" name="Google Shape;208;p15"/>
          <p:cNvSpPr/>
          <p:nvPr/>
        </p:nvSpPr>
        <p:spPr>
          <a:xfrm>
            <a:off x="771375" y="1124353"/>
            <a:ext cx="10542300" cy="679200"/>
          </a:xfrm>
          <a:prstGeom prst="roundRect">
            <a:avLst>
              <a:gd name="adj" fmla="val 21650"/>
            </a:avLst>
          </a:prstGeom>
          <a:gradFill>
            <a:gsLst>
              <a:gs pos="0">
                <a:srgbClr val="7F7F7F">
                  <a:alpha val="44705"/>
                </a:srgbClr>
              </a:gs>
              <a:gs pos="100000">
                <a:srgbClr val="191414">
                  <a:alpha val="24705"/>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9" name="Google Shape;209;p15"/>
          <p:cNvSpPr/>
          <p:nvPr/>
        </p:nvSpPr>
        <p:spPr>
          <a:xfrm>
            <a:off x="721171" y="1842721"/>
            <a:ext cx="10672124" cy="4102888"/>
          </a:xfrm>
          <a:prstGeom prst="roundRect">
            <a:avLst>
              <a:gd name="adj" fmla="val 8552"/>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800"/>
              <a:buFont typeface="Arial"/>
              <a:buChar char="•"/>
            </a:pPr>
            <a:r>
              <a:rPr lang="en-US" sz="1800" b="0" i="0" dirty="0">
                <a:solidFill>
                  <a:schemeClr val="lt1"/>
                </a:solidFill>
                <a:latin typeface="Arial"/>
                <a:ea typeface="Arial"/>
                <a:cs typeface="Arial"/>
                <a:sym typeface="Arial"/>
              </a:rPr>
              <a:t>In the context of this study, we focus on understanding and optimizing the financial performance of Spotify. The company's quarterly financial data, encompassing key metrics such as Monthly Active Users (MAUs), Premium MAUs, Advertising MAUs, revenue components, and associated costs, forms the foundation of our analysis.</a:t>
            </a:r>
            <a:endParaRPr dirty="0"/>
          </a:p>
          <a:p>
            <a:pPr marL="285750" marR="0" lvl="0" indent="-171450" algn="l" rtl="0">
              <a:spcBef>
                <a:spcPts val="0"/>
              </a:spcBef>
              <a:spcAft>
                <a:spcPts val="0"/>
              </a:spcAft>
              <a:buClr>
                <a:schemeClr val="dk1"/>
              </a:buClr>
              <a:buSzPts val="1800"/>
              <a:buFont typeface="Arial"/>
              <a:buNone/>
            </a:pPr>
            <a:endParaRPr sz="1800" b="0" i="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b="0" i="0" dirty="0">
                <a:solidFill>
                  <a:schemeClr val="lt1"/>
                </a:solidFill>
                <a:latin typeface="Arial"/>
                <a:ea typeface="Arial"/>
                <a:cs typeface="Arial"/>
                <a:sym typeface="Arial"/>
              </a:rPr>
              <a:t>Spotify operates in a dynamic and competitive market, with user engagement, revenue generation, and cost optimization being pivotal for sustained success. As the company navigates through industry trends, user preferences, and evolving business landscapes, there is a need to harness data-driven insights to inform strategic decisions and drive operational efficiency.</a:t>
            </a:r>
            <a:endParaRPr dirty="0"/>
          </a:p>
        </p:txBody>
      </p:sp>
      <p:grpSp>
        <p:nvGrpSpPr>
          <p:cNvPr id="210" name="Google Shape;210;p15"/>
          <p:cNvGrpSpPr/>
          <p:nvPr/>
        </p:nvGrpSpPr>
        <p:grpSpPr>
          <a:xfrm>
            <a:off x="209182" y="1404903"/>
            <a:ext cx="319781" cy="298762"/>
            <a:chOff x="4768851" y="762001"/>
            <a:chExt cx="338138" cy="315912"/>
          </a:xfrm>
        </p:grpSpPr>
        <p:cxnSp>
          <p:nvCxnSpPr>
            <p:cNvPr id="211" name="Google Shape;211;p15"/>
            <p:cNvCxnSpPr/>
            <p:nvPr/>
          </p:nvCxnSpPr>
          <p:spPr>
            <a:xfrm>
              <a:off x="4814889" y="762001"/>
              <a:ext cx="223838" cy="0"/>
            </a:xfrm>
            <a:prstGeom prst="straightConnector1">
              <a:avLst/>
            </a:prstGeom>
            <a:noFill/>
            <a:ln w="14275" cap="rnd" cmpd="sng">
              <a:solidFill>
                <a:srgbClr val="1DB954"/>
              </a:solidFill>
              <a:prstDash val="solid"/>
              <a:round/>
              <a:headEnd type="none" w="med" len="med"/>
              <a:tailEnd type="none" w="med" len="med"/>
            </a:ln>
          </p:spPr>
        </p:cxnSp>
        <p:cxnSp>
          <p:nvCxnSpPr>
            <p:cNvPr id="212" name="Google Shape;212;p15"/>
            <p:cNvCxnSpPr/>
            <p:nvPr/>
          </p:nvCxnSpPr>
          <p:spPr>
            <a:xfrm>
              <a:off x="4814889" y="822326"/>
              <a:ext cx="223838" cy="0"/>
            </a:xfrm>
            <a:prstGeom prst="straightConnector1">
              <a:avLst/>
            </a:prstGeom>
            <a:noFill/>
            <a:ln w="14275" cap="rnd" cmpd="sng">
              <a:solidFill>
                <a:srgbClr val="1DB954"/>
              </a:solidFill>
              <a:prstDash val="solid"/>
              <a:round/>
              <a:headEnd type="none" w="med" len="med"/>
              <a:tailEnd type="none" w="med" len="med"/>
            </a:ln>
          </p:spPr>
        </p:cxnSp>
        <p:cxnSp>
          <p:nvCxnSpPr>
            <p:cNvPr id="213" name="Google Shape;213;p15"/>
            <p:cNvCxnSpPr/>
            <p:nvPr/>
          </p:nvCxnSpPr>
          <p:spPr>
            <a:xfrm>
              <a:off x="4814889" y="882651"/>
              <a:ext cx="209550" cy="0"/>
            </a:xfrm>
            <a:prstGeom prst="straightConnector1">
              <a:avLst/>
            </a:prstGeom>
            <a:noFill/>
            <a:ln w="14275" cap="rnd" cmpd="sng">
              <a:solidFill>
                <a:srgbClr val="1DB954"/>
              </a:solidFill>
              <a:prstDash val="solid"/>
              <a:round/>
              <a:headEnd type="none" w="med" len="med"/>
              <a:tailEnd type="none" w="med" len="med"/>
            </a:ln>
          </p:spPr>
        </p:cxnSp>
        <p:cxnSp>
          <p:nvCxnSpPr>
            <p:cNvPr id="214" name="Google Shape;214;p15"/>
            <p:cNvCxnSpPr/>
            <p:nvPr/>
          </p:nvCxnSpPr>
          <p:spPr>
            <a:xfrm>
              <a:off x="4814889" y="942976"/>
              <a:ext cx="119063" cy="0"/>
            </a:xfrm>
            <a:prstGeom prst="straightConnector1">
              <a:avLst/>
            </a:prstGeom>
            <a:noFill/>
            <a:ln w="14275" cap="rnd" cmpd="sng">
              <a:solidFill>
                <a:srgbClr val="1DB954"/>
              </a:solidFill>
              <a:prstDash val="solid"/>
              <a:round/>
              <a:headEnd type="none" w="med" len="med"/>
              <a:tailEnd type="none" w="med" len="med"/>
            </a:ln>
          </p:spPr>
        </p:cxnSp>
        <p:cxnSp>
          <p:nvCxnSpPr>
            <p:cNvPr id="215" name="Google Shape;215;p15"/>
            <p:cNvCxnSpPr/>
            <p:nvPr/>
          </p:nvCxnSpPr>
          <p:spPr>
            <a:xfrm>
              <a:off x="4814889" y="1001713"/>
              <a:ext cx="119063" cy="0"/>
            </a:xfrm>
            <a:prstGeom prst="straightConnector1">
              <a:avLst/>
            </a:prstGeom>
            <a:noFill/>
            <a:ln w="14275" cap="rnd" cmpd="sng">
              <a:solidFill>
                <a:srgbClr val="1DB954"/>
              </a:solidFill>
              <a:prstDash val="solid"/>
              <a:round/>
              <a:headEnd type="none" w="med" len="med"/>
              <a:tailEnd type="none" w="med" len="med"/>
            </a:ln>
          </p:spPr>
        </p:cxnSp>
        <p:cxnSp>
          <p:nvCxnSpPr>
            <p:cNvPr id="216" name="Google Shape;216;p15"/>
            <p:cNvCxnSpPr/>
            <p:nvPr/>
          </p:nvCxnSpPr>
          <p:spPr>
            <a:xfrm>
              <a:off x="4768851" y="762001"/>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17" name="Google Shape;217;p15"/>
            <p:cNvCxnSpPr/>
            <p:nvPr/>
          </p:nvCxnSpPr>
          <p:spPr>
            <a:xfrm>
              <a:off x="4768851" y="822326"/>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18" name="Google Shape;218;p15"/>
            <p:cNvCxnSpPr/>
            <p:nvPr/>
          </p:nvCxnSpPr>
          <p:spPr>
            <a:xfrm>
              <a:off x="4768851" y="882651"/>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19" name="Google Shape;219;p15"/>
            <p:cNvCxnSpPr/>
            <p:nvPr/>
          </p:nvCxnSpPr>
          <p:spPr>
            <a:xfrm>
              <a:off x="4768851" y="942976"/>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20" name="Google Shape;220;p15"/>
            <p:cNvCxnSpPr/>
            <p:nvPr/>
          </p:nvCxnSpPr>
          <p:spPr>
            <a:xfrm>
              <a:off x="4768851" y="1001713"/>
              <a:ext cx="15875" cy="0"/>
            </a:xfrm>
            <a:prstGeom prst="straightConnector1">
              <a:avLst/>
            </a:prstGeom>
            <a:noFill/>
            <a:ln w="14275" cap="rnd" cmpd="sng">
              <a:solidFill>
                <a:srgbClr val="1DB954"/>
              </a:solidFill>
              <a:prstDash val="solid"/>
              <a:round/>
              <a:headEnd type="none" w="med" len="med"/>
              <a:tailEnd type="none" w="med" len="med"/>
            </a:ln>
          </p:spPr>
        </p:cxnSp>
        <p:sp>
          <p:nvSpPr>
            <p:cNvPr id="221" name="Google Shape;221;p15"/>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2" name="Google Shape;222;p15"/>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3" name="Google Shape;223;p15"/>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24" name="Google Shape;224;p15"/>
          <p:cNvGrpSpPr/>
          <p:nvPr/>
        </p:nvGrpSpPr>
        <p:grpSpPr>
          <a:xfrm>
            <a:off x="226197" y="2451421"/>
            <a:ext cx="285750" cy="346075"/>
            <a:chOff x="4872038" y="2895601"/>
            <a:chExt cx="285750" cy="346075"/>
          </a:xfrm>
        </p:grpSpPr>
        <p:sp>
          <p:nvSpPr>
            <p:cNvPr id="225" name="Google Shape;225;p15"/>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6" name="Google Shape;226;p15"/>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7" name="Google Shape;227;p15"/>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8" name="Google Shape;228;p15"/>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29" name="Google Shape;229;p15"/>
            <p:cNvCxnSpPr/>
            <p:nvPr/>
          </p:nvCxnSpPr>
          <p:spPr>
            <a:xfrm>
              <a:off x="4902200" y="2925763"/>
              <a:ext cx="239713" cy="0"/>
            </a:xfrm>
            <a:prstGeom prst="straightConnector1">
              <a:avLst/>
            </a:prstGeom>
            <a:noFill/>
            <a:ln w="14275" cap="rnd" cmpd="sng">
              <a:solidFill>
                <a:srgbClr val="1DB954"/>
              </a:solidFill>
              <a:prstDash val="solid"/>
              <a:round/>
              <a:headEnd type="none" w="med" len="med"/>
              <a:tailEnd type="none" w="med" len="med"/>
            </a:ln>
          </p:spPr>
        </p:cxnSp>
      </p:grpSp>
      <p:sp>
        <p:nvSpPr>
          <p:cNvPr id="230" name="Google Shape;230;p15"/>
          <p:cNvSpPr txBox="1"/>
          <p:nvPr/>
        </p:nvSpPr>
        <p:spPr>
          <a:xfrm>
            <a:off x="1095425" y="1231600"/>
            <a:ext cx="10079100" cy="4983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Research Areas: Revenue Prediction, Cost Optimization Analysis, User Engagement and Behavior Analysis, Premium Service Performance Analysis </a:t>
            </a:r>
            <a:endParaRPr sz="1400" b="1">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209" grpId="0" animBg="1"/>
      <p:bldP spid="2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35"/>
        <p:cNvGrpSpPr/>
        <p:nvPr/>
      </p:nvGrpSpPr>
      <p:grpSpPr>
        <a:xfrm>
          <a:off x="0" y="0"/>
          <a:ext cx="0" cy="0"/>
          <a:chOff x="0" y="0"/>
          <a:chExt cx="0" cy="0"/>
        </a:xfrm>
      </p:grpSpPr>
      <p:sp>
        <p:nvSpPr>
          <p:cNvPr id="236" name="Google Shape;236;p16"/>
          <p:cNvSpPr/>
          <p:nvPr/>
        </p:nvSpPr>
        <p:spPr>
          <a:xfrm>
            <a:off x="3413759" y="2056841"/>
            <a:ext cx="8347800" cy="1224900"/>
          </a:xfrm>
          <a:prstGeom prst="roundRect">
            <a:avLst>
              <a:gd name="adj" fmla="val 10874"/>
            </a:avLst>
          </a:prstGeom>
          <a:solidFill>
            <a:srgbClr val="0A0A0B">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7" name="Google Shape;237;p16"/>
          <p:cNvSpPr/>
          <p:nvPr/>
        </p:nvSpPr>
        <p:spPr>
          <a:xfrm>
            <a:off x="3413759" y="3473244"/>
            <a:ext cx="8347851" cy="1224845"/>
          </a:xfrm>
          <a:prstGeom prst="roundRect">
            <a:avLst>
              <a:gd name="adj" fmla="val 10874"/>
            </a:avLst>
          </a:prstGeom>
          <a:solidFill>
            <a:srgbClr val="0A0A0B">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8" name="Google Shape;238;p16"/>
          <p:cNvSpPr/>
          <p:nvPr/>
        </p:nvSpPr>
        <p:spPr>
          <a:xfrm>
            <a:off x="3413759" y="4889647"/>
            <a:ext cx="8347851" cy="1224845"/>
          </a:xfrm>
          <a:prstGeom prst="roundRect">
            <a:avLst>
              <a:gd name="adj" fmla="val 14340"/>
            </a:avLst>
          </a:prstGeom>
          <a:solidFill>
            <a:srgbClr val="0A0A0B">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9" name="Google Shape;239;p16"/>
          <p:cNvSpPr/>
          <p:nvPr/>
        </p:nvSpPr>
        <p:spPr>
          <a:xfrm>
            <a:off x="0" y="0"/>
            <a:ext cx="3063240" cy="68580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0" name="Google Shape;240;p16"/>
          <p:cNvSpPr/>
          <p:nvPr/>
        </p:nvSpPr>
        <p:spPr>
          <a:xfrm rot="5400000">
            <a:off x="966486" y="-966488"/>
            <a:ext cx="1145894" cy="307887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1" name="Google Shape;241;p16"/>
          <p:cNvSpPr/>
          <p:nvPr/>
        </p:nvSpPr>
        <p:spPr>
          <a:xfrm>
            <a:off x="383220" y="2364941"/>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Playlist</a:t>
            </a:r>
            <a:endParaRPr/>
          </a:p>
        </p:txBody>
      </p:sp>
      <p:sp>
        <p:nvSpPr>
          <p:cNvPr id="242" name="Google Shape;242;p16"/>
          <p:cNvSpPr/>
          <p:nvPr/>
        </p:nvSpPr>
        <p:spPr>
          <a:xfrm>
            <a:off x="383220" y="4081936"/>
            <a:ext cx="2296800" cy="366917"/>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Research Questions</a:t>
            </a:r>
            <a:endParaRPr/>
          </a:p>
        </p:txBody>
      </p:sp>
      <p:sp>
        <p:nvSpPr>
          <p:cNvPr id="243" name="Google Shape;243;p16"/>
          <p:cNvSpPr/>
          <p:nvPr/>
        </p:nvSpPr>
        <p:spPr>
          <a:xfrm>
            <a:off x="383220" y="4756975"/>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Trending</a:t>
            </a:r>
            <a:endParaRPr/>
          </a:p>
        </p:txBody>
      </p:sp>
      <p:cxnSp>
        <p:nvCxnSpPr>
          <p:cNvPr id="244" name="Google Shape;244;p16"/>
          <p:cNvCxnSpPr/>
          <p:nvPr/>
        </p:nvCxnSpPr>
        <p:spPr>
          <a:xfrm>
            <a:off x="391668" y="2885919"/>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245" name="Google Shape;245;p16"/>
          <p:cNvCxnSpPr/>
          <p:nvPr/>
        </p:nvCxnSpPr>
        <p:spPr>
          <a:xfrm>
            <a:off x="391668" y="4602914"/>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246" name="Google Shape;246;p16"/>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47" name="Google Shape;247;p16"/>
          <p:cNvCxnSpPr/>
          <p:nvPr/>
        </p:nvCxnSpPr>
        <p:spPr>
          <a:xfrm>
            <a:off x="3428683" y="6583362"/>
            <a:ext cx="7101840" cy="0"/>
          </a:xfrm>
          <a:prstGeom prst="straightConnector1">
            <a:avLst/>
          </a:prstGeom>
          <a:noFill/>
          <a:ln w="9525" cap="flat" cmpd="sng">
            <a:solidFill>
              <a:schemeClr val="lt1"/>
            </a:solidFill>
            <a:prstDash val="solid"/>
            <a:miter lim="800000"/>
            <a:headEnd type="none" w="sm" len="sm"/>
            <a:tailEnd type="none" w="sm" len="sm"/>
          </a:ln>
        </p:spPr>
      </p:cxnSp>
      <p:sp>
        <p:nvSpPr>
          <p:cNvPr id="248" name="Google Shape;248;p16"/>
          <p:cNvSpPr txBox="1">
            <a:spLocks noGrp="1"/>
          </p:cNvSpPr>
          <p:nvPr>
            <p:ph type="sldNum" idx="12"/>
          </p:nvPr>
        </p:nvSpPr>
        <p:spPr>
          <a:xfrm>
            <a:off x="11174553" y="6400800"/>
            <a:ext cx="5870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5</a:t>
            </a:r>
            <a:endParaRPr dirty="0"/>
          </a:p>
        </p:txBody>
      </p:sp>
      <p:sp>
        <p:nvSpPr>
          <p:cNvPr id="249" name="Google Shape;249;p16"/>
          <p:cNvSpPr/>
          <p:nvPr/>
        </p:nvSpPr>
        <p:spPr>
          <a:xfrm>
            <a:off x="383220" y="1322985"/>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About Us</a:t>
            </a:r>
            <a:endParaRPr/>
          </a:p>
        </p:txBody>
      </p:sp>
      <p:grpSp>
        <p:nvGrpSpPr>
          <p:cNvPr id="250" name="Google Shape;250;p16"/>
          <p:cNvGrpSpPr/>
          <p:nvPr/>
        </p:nvGrpSpPr>
        <p:grpSpPr>
          <a:xfrm>
            <a:off x="602808" y="1919421"/>
            <a:ext cx="236623" cy="216000"/>
            <a:chOff x="3398838" y="5076826"/>
            <a:chExt cx="346075" cy="315913"/>
          </a:xfrm>
        </p:grpSpPr>
        <p:sp>
          <p:nvSpPr>
            <p:cNvPr id="251" name="Google Shape;251;p16"/>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2" name="Google Shape;252;p16"/>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3" name="Google Shape;253;p16"/>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4" name="Google Shape;254;p16"/>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5" name="Google Shape;255;p16"/>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6" name="Google Shape;256;p16"/>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57" name="Google Shape;257;p16"/>
          <p:cNvGrpSpPr/>
          <p:nvPr/>
        </p:nvGrpSpPr>
        <p:grpSpPr>
          <a:xfrm>
            <a:off x="591710" y="1393732"/>
            <a:ext cx="258819" cy="225423"/>
            <a:chOff x="7005638" y="3648076"/>
            <a:chExt cx="344488" cy="300038"/>
          </a:xfrm>
        </p:grpSpPr>
        <p:sp>
          <p:nvSpPr>
            <p:cNvPr id="258" name="Google Shape;258;p16"/>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59" name="Google Shape;259;p16"/>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260" name="Google Shape;260;p16"/>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261" name="Google Shape;261;p16"/>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62" name="Google Shape;262;p16"/>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263" name="Google Shape;263;p16"/>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64" name="Google Shape;264;p16"/>
          <p:cNvSpPr/>
          <p:nvPr/>
        </p:nvSpPr>
        <p:spPr>
          <a:xfrm>
            <a:off x="383220" y="184396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Our Album</a:t>
            </a:r>
            <a:endParaRPr/>
          </a:p>
        </p:txBody>
      </p:sp>
      <p:grpSp>
        <p:nvGrpSpPr>
          <p:cNvPr id="265" name="Google Shape;265;p16"/>
          <p:cNvGrpSpPr/>
          <p:nvPr/>
        </p:nvGrpSpPr>
        <p:grpSpPr>
          <a:xfrm>
            <a:off x="607670" y="2440399"/>
            <a:ext cx="226899" cy="216000"/>
            <a:chOff x="5483226" y="731838"/>
            <a:chExt cx="363538" cy="346076"/>
          </a:xfrm>
        </p:grpSpPr>
        <p:sp>
          <p:nvSpPr>
            <p:cNvPr id="266" name="Google Shape;266;p16"/>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7" name="Google Shape;267;p16"/>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68" name="Google Shape;268;p16"/>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269" name="Google Shape;269;p16"/>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0" name="Google Shape;270;p16"/>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1" name="Google Shape;271;p16"/>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2" name="Google Shape;272;p16"/>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3" name="Google Shape;273;p16"/>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274" name="Google Shape;274;p16"/>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275" name="Google Shape;275;p16"/>
          <p:cNvSpPr txBox="1"/>
          <p:nvPr/>
        </p:nvSpPr>
        <p:spPr>
          <a:xfrm>
            <a:off x="3433352" y="164555"/>
            <a:ext cx="53253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Research</a:t>
            </a:r>
            <a:r>
              <a:rPr lang="en-US" sz="4400" b="1" dirty="0">
                <a:solidFill>
                  <a:schemeClr val="lt1"/>
                </a:solidFill>
                <a:latin typeface="Quattrocento Sans"/>
                <a:ea typeface="Quattrocento Sans"/>
                <a:cs typeface="Quattrocento Sans"/>
                <a:sym typeface="Quattrocento Sans"/>
              </a:rPr>
              <a:t> Questions</a:t>
            </a:r>
            <a:endParaRPr dirty="0"/>
          </a:p>
        </p:txBody>
      </p:sp>
      <p:sp>
        <p:nvSpPr>
          <p:cNvPr id="276" name="Google Shape;276;p16"/>
          <p:cNvSpPr/>
          <p:nvPr/>
        </p:nvSpPr>
        <p:spPr>
          <a:xfrm>
            <a:off x="383220" y="3039980"/>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Artists</a:t>
            </a:r>
            <a:endParaRPr/>
          </a:p>
        </p:txBody>
      </p:sp>
      <p:pic>
        <p:nvPicPr>
          <p:cNvPr id="277" name="Google Shape;277;p16" descr="Shape&#10;&#10;Description automatically generated with low confidence"/>
          <p:cNvPicPr preferRelativeResize="0"/>
          <p:nvPr/>
        </p:nvPicPr>
        <p:blipFill rotWithShape="1">
          <a:blip r:embed="rId3">
            <a:alphaModFix/>
          </a:blip>
          <a:srcRect/>
          <a:stretch/>
        </p:blipFill>
        <p:spPr>
          <a:xfrm>
            <a:off x="591709" y="3094029"/>
            <a:ext cx="258819" cy="258819"/>
          </a:xfrm>
          <a:prstGeom prst="rect">
            <a:avLst/>
          </a:prstGeom>
          <a:noFill/>
          <a:ln>
            <a:noFill/>
          </a:ln>
        </p:spPr>
      </p:pic>
      <p:sp>
        <p:nvSpPr>
          <p:cNvPr id="278" name="Google Shape;278;p16"/>
          <p:cNvSpPr/>
          <p:nvPr/>
        </p:nvSpPr>
        <p:spPr>
          <a:xfrm>
            <a:off x="383220" y="3560958"/>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Podcast &amp; Shows</a:t>
            </a:r>
            <a:endParaRPr/>
          </a:p>
        </p:txBody>
      </p:sp>
      <p:grpSp>
        <p:nvGrpSpPr>
          <p:cNvPr id="279" name="Google Shape;279;p16"/>
          <p:cNvGrpSpPr/>
          <p:nvPr/>
        </p:nvGrpSpPr>
        <p:grpSpPr>
          <a:xfrm>
            <a:off x="622921" y="3606155"/>
            <a:ext cx="191537" cy="276523"/>
            <a:chOff x="3379789" y="1452563"/>
            <a:chExt cx="239713" cy="346075"/>
          </a:xfrm>
        </p:grpSpPr>
        <p:sp>
          <p:nvSpPr>
            <p:cNvPr id="280" name="Google Shape;280;p16"/>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1" name="Google Shape;281;p16"/>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82" name="Google Shape;282;p16"/>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283" name="Google Shape;283;p16"/>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284" name="Google Shape;284;p16"/>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285" name="Google Shape;285;p16"/>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286" name="Google Shape;286;p16"/>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287" name="Google Shape;287;p16"/>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288" name="Google Shape;288;p16"/>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289" name="Google Shape;289;p16"/>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290" name="Google Shape;290;p16"/>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291" name="Google Shape;291;p16"/>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292" name="Google Shape;292;p16"/>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293" name="Google Shape;293;p16"/>
          <p:cNvGrpSpPr/>
          <p:nvPr/>
        </p:nvGrpSpPr>
        <p:grpSpPr>
          <a:xfrm>
            <a:off x="604792" y="4149067"/>
            <a:ext cx="232655" cy="232655"/>
            <a:chOff x="6203951" y="2895601"/>
            <a:chExt cx="346075" cy="346075"/>
          </a:xfrm>
        </p:grpSpPr>
        <p:sp>
          <p:nvSpPr>
            <p:cNvPr id="294" name="Google Shape;294;p16"/>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5" name="Google Shape;295;p16"/>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6" name="Google Shape;296;p16"/>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7" name="Google Shape;297;p16"/>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8" name="Google Shape;298;p16"/>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99" name="Google Shape;299;p16"/>
          <p:cNvGrpSpPr/>
          <p:nvPr/>
        </p:nvGrpSpPr>
        <p:grpSpPr>
          <a:xfrm>
            <a:off x="608408" y="4785042"/>
            <a:ext cx="225423" cy="260013"/>
            <a:chOff x="5581651" y="2895601"/>
            <a:chExt cx="300038" cy="346076"/>
          </a:xfrm>
        </p:grpSpPr>
        <p:sp>
          <p:nvSpPr>
            <p:cNvPr id="300" name="Google Shape;300;p16"/>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1" name="Google Shape;301;p16"/>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2" name="Google Shape;302;p16"/>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3" name="Google Shape;303;p16"/>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4" name="Google Shape;304;p16"/>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5" name="Google Shape;305;p16"/>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306" name="Google Shape;306;p16" descr="A person playing a music instrument&#10;&#10;Description automatically generated with low confidence"/>
          <p:cNvPicPr preferRelativeResize="0"/>
          <p:nvPr/>
        </p:nvPicPr>
        <p:blipFill rotWithShape="1">
          <a:blip r:embed="rId4">
            <a:alphaModFix/>
          </a:blip>
          <a:srcRect l="21789" t="7139" r="18586" b="3421"/>
          <a:stretch/>
        </p:blipFill>
        <p:spPr>
          <a:xfrm>
            <a:off x="3616506" y="2237236"/>
            <a:ext cx="864054" cy="864054"/>
          </a:xfrm>
          <a:custGeom>
            <a:avLst/>
            <a:gdLst/>
            <a:ahLst/>
            <a:cxnLst/>
            <a:rect l="l" t="t" r="r" b="b"/>
            <a:pathLst>
              <a:path w="6133671" h="6133671" extrusionOk="0">
                <a:moveTo>
                  <a:pt x="724325" y="0"/>
                </a:moveTo>
                <a:lnTo>
                  <a:pt x="5409346" y="0"/>
                </a:lnTo>
                <a:cubicBezTo>
                  <a:pt x="5809380" y="0"/>
                  <a:pt x="6133671" y="324291"/>
                  <a:pt x="6133671" y="724325"/>
                </a:cubicBezTo>
                <a:lnTo>
                  <a:pt x="6133671" y="5409346"/>
                </a:lnTo>
                <a:cubicBezTo>
                  <a:pt x="6133671" y="5809380"/>
                  <a:pt x="5809380" y="6133671"/>
                  <a:pt x="5409346" y="6133671"/>
                </a:cubicBezTo>
                <a:lnTo>
                  <a:pt x="724325" y="6133671"/>
                </a:lnTo>
                <a:cubicBezTo>
                  <a:pt x="324291" y="6133671"/>
                  <a:pt x="0" y="5809380"/>
                  <a:pt x="0" y="5409346"/>
                </a:cubicBezTo>
                <a:lnTo>
                  <a:pt x="0" y="724325"/>
                </a:lnTo>
                <a:cubicBezTo>
                  <a:pt x="0" y="324291"/>
                  <a:pt x="324291" y="0"/>
                  <a:pt x="724325" y="0"/>
                </a:cubicBezTo>
                <a:close/>
              </a:path>
            </a:pathLst>
          </a:custGeom>
          <a:noFill/>
          <a:ln>
            <a:noFill/>
          </a:ln>
        </p:spPr>
      </p:pic>
      <p:sp>
        <p:nvSpPr>
          <p:cNvPr id="307" name="Google Shape;307;p16"/>
          <p:cNvSpPr/>
          <p:nvPr/>
        </p:nvSpPr>
        <p:spPr>
          <a:xfrm>
            <a:off x="3616506" y="2237806"/>
            <a:ext cx="864054" cy="862915"/>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308" name="Google Shape;308;p16" descr="A picture containing engineering drawing&#10;&#10;Description automatically generated"/>
          <p:cNvPicPr preferRelativeResize="0"/>
          <p:nvPr/>
        </p:nvPicPr>
        <p:blipFill rotWithShape="1">
          <a:blip r:embed="rId5">
            <a:alphaModFix/>
          </a:blip>
          <a:srcRect l="34902" t="13134" r="20541" b="20121"/>
          <a:stretch/>
        </p:blipFill>
        <p:spPr>
          <a:xfrm>
            <a:off x="3616506" y="3654209"/>
            <a:ext cx="864054" cy="862915"/>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pic>
        <p:nvPicPr>
          <p:cNvPr id="309" name="Google Shape;309;p16" descr="A group of people raising their hands&#10;&#10;Description automatically generated with medium confidence"/>
          <p:cNvPicPr preferRelativeResize="0"/>
          <p:nvPr/>
        </p:nvPicPr>
        <p:blipFill rotWithShape="1">
          <a:blip r:embed="rId6">
            <a:alphaModFix/>
          </a:blip>
          <a:srcRect l="18755" t="29940" r="36941" b="3690"/>
          <a:stretch/>
        </p:blipFill>
        <p:spPr>
          <a:xfrm>
            <a:off x="3616506" y="5070612"/>
            <a:ext cx="864054" cy="862915"/>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sp>
        <p:nvSpPr>
          <p:cNvPr id="310" name="Google Shape;310;p16"/>
          <p:cNvSpPr/>
          <p:nvPr/>
        </p:nvSpPr>
        <p:spPr>
          <a:xfrm>
            <a:off x="3616506" y="3654209"/>
            <a:ext cx="864054" cy="862915"/>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11" name="Google Shape;311;p16"/>
          <p:cNvSpPr/>
          <p:nvPr/>
        </p:nvSpPr>
        <p:spPr>
          <a:xfrm>
            <a:off x="3616506" y="5070612"/>
            <a:ext cx="864054" cy="862915"/>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12" name="Google Shape;312;p16"/>
          <p:cNvSpPr txBox="1"/>
          <p:nvPr/>
        </p:nvSpPr>
        <p:spPr>
          <a:xfrm>
            <a:off x="4861218" y="2217258"/>
            <a:ext cx="2342856" cy="4281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1DB954"/>
                </a:solidFill>
                <a:latin typeface="Quattrocento Sans"/>
                <a:ea typeface="Quattrocento Sans"/>
                <a:cs typeface="Quattrocento Sans"/>
                <a:sym typeface="Quattrocento Sans"/>
              </a:rPr>
              <a:t>Revenue Prediction</a:t>
            </a:r>
            <a:endParaRPr/>
          </a:p>
        </p:txBody>
      </p:sp>
      <p:sp>
        <p:nvSpPr>
          <p:cNvPr id="313" name="Google Shape;313;p16"/>
          <p:cNvSpPr txBox="1"/>
          <p:nvPr/>
        </p:nvSpPr>
        <p:spPr>
          <a:xfrm>
            <a:off x="4861218" y="3633661"/>
            <a:ext cx="2342856" cy="4281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1DB954"/>
                </a:solidFill>
                <a:latin typeface="Quattrocento Sans"/>
                <a:ea typeface="Quattrocento Sans"/>
                <a:cs typeface="Quattrocento Sans"/>
                <a:sym typeface="Quattrocento Sans"/>
              </a:rPr>
              <a:t>Cost Optimization Analysis</a:t>
            </a:r>
            <a:endParaRPr/>
          </a:p>
        </p:txBody>
      </p:sp>
      <p:sp>
        <p:nvSpPr>
          <p:cNvPr id="314" name="Google Shape;314;p16"/>
          <p:cNvSpPr txBox="1"/>
          <p:nvPr/>
        </p:nvSpPr>
        <p:spPr>
          <a:xfrm>
            <a:off x="4861217" y="5050064"/>
            <a:ext cx="4964707" cy="4281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1DB954"/>
                </a:solidFill>
                <a:latin typeface="Quattrocento Sans"/>
                <a:ea typeface="Quattrocento Sans"/>
                <a:cs typeface="Quattrocento Sans"/>
                <a:sym typeface="Quattrocento Sans"/>
              </a:rPr>
              <a:t>User Engagement and Behavior, Premium Service Analysis</a:t>
            </a:r>
            <a:endParaRPr/>
          </a:p>
        </p:txBody>
      </p:sp>
      <p:sp>
        <p:nvSpPr>
          <p:cNvPr id="315" name="Google Shape;315;p16"/>
          <p:cNvSpPr txBox="1"/>
          <p:nvPr/>
        </p:nvSpPr>
        <p:spPr>
          <a:xfrm>
            <a:off x="4861218" y="2395799"/>
            <a:ext cx="6232174" cy="59018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b="0" i="0">
                <a:solidFill>
                  <a:schemeClr val="lt1"/>
                </a:solidFill>
                <a:latin typeface="Arial"/>
                <a:ea typeface="Arial"/>
                <a:cs typeface="Arial"/>
                <a:sym typeface="Arial"/>
              </a:rPr>
              <a:t>What are the key drivers influencing Spotify's total revenue, and how accurately can we predict revenue based on user metrics and marketing expenditures?</a:t>
            </a:r>
            <a:endParaRPr sz="1400">
              <a:solidFill>
                <a:schemeClr val="lt1"/>
              </a:solidFill>
              <a:latin typeface="Quattrocento Sans"/>
              <a:ea typeface="Quattrocento Sans"/>
              <a:cs typeface="Quattrocento Sans"/>
              <a:sym typeface="Quattrocento Sans"/>
            </a:endParaRPr>
          </a:p>
        </p:txBody>
      </p:sp>
      <p:sp>
        <p:nvSpPr>
          <p:cNvPr id="316" name="Google Shape;316;p16"/>
          <p:cNvSpPr txBox="1"/>
          <p:nvPr/>
        </p:nvSpPr>
        <p:spPr>
          <a:xfrm>
            <a:off x="4861218" y="3843886"/>
            <a:ext cx="6232174" cy="59018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b="0" i="0">
                <a:solidFill>
                  <a:schemeClr val="lt1"/>
                </a:solidFill>
                <a:latin typeface="Arial"/>
                <a:ea typeface="Arial"/>
                <a:cs typeface="Arial"/>
                <a:sym typeface="Arial"/>
              </a:rPr>
              <a:t>How can Spotify optimize its costs, specifically focusing on Sales and Marketing, Research and Development, and General and Administrative expenditures?</a:t>
            </a:r>
            <a:endParaRPr sz="1400">
              <a:solidFill>
                <a:schemeClr val="lt1"/>
              </a:solidFill>
              <a:latin typeface="Quattrocento Sans"/>
              <a:ea typeface="Quattrocento Sans"/>
              <a:cs typeface="Quattrocento Sans"/>
              <a:sym typeface="Quattrocento Sans"/>
            </a:endParaRPr>
          </a:p>
        </p:txBody>
      </p:sp>
      <p:sp>
        <p:nvSpPr>
          <p:cNvPr id="317" name="Google Shape;317;p16"/>
          <p:cNvSpPr txBox="1"/>
          <p:nvPr/>
        </p:nvSpPr>
        <p:spPr>
          <a:xfrm>
            <a:off x="4861218" y="5271425"/>
            <a:ext cx="6232174" cy="59018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b="0" i="0">
                <a:solidFill>
                  <a:schemeClr val="lt1"/>
                </a:solidFill>
                <a:latin typeface="Arial"/>
                <a:ea typeface="Arial"/>
                <a:cs typeface="Arial"/>
                <a:sym typeface="Arial"/>
              </a:rPr>
              <a:t>What factors significantly impact user engagement, and how can Spotify enhance its strategies to improve overall user experiences and drive revenue growth? How well can we predict and optimize the performance of Spotify's premium services, considering factors such as Premium Revenue, Cost Revenue, Gross Profit, and Average Revenue Per User (ARPU)?</a:t>
            </a:r>
            <a:endParaRPr sz="1400">
              <a:solidFill>
                <a:schemeClr val="lt1"/>
              </a:solidFill>
              <a:latin typeface="Quattrocento Sans"/>
              <a:ea typeface="Quattrocento Sans"/>
              <a:cs typeface="Quattrocento Sans"/>
              <a:sym typeface="Quattrocento Sans"/>
            </a:endParaRPr>
          </a:p>
        </p:txBody>
      </p:sp>
      <p:sp>
        <p:nvSpPr>
          <p:cNvPr id="318" name="Google Shape;318;p16"/>
          <p:cNvSpPr/>
          <p:nvPr/>
        </p:nvSpPr>
        <p:spPr>
          <a:xfrm>
            <a:off x="3474402" y="1246597"/>
            <a:ext cx="1231200" cy="379500"/>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Quattrocento Sans"/>
                <a:ea typeface="Quattrocento Sans"/>
                <a:cs typeface="Quattrocento Sans"/>
                <a:sym typeface="Quattrocento Sans"/>
              </a:rPr>
              <a:t>Variables</a:t>
            </a:r>
            <a:endParaRPr/>
          </a:p>
        </p:txBody>
      </p:sp>
      <p:sp>
        <p:nvSpPr>
          <p:cNvPr id="319" name="Google Shape;319;p16"/>
          <p:cNvSpPr/>
          <p:nvPr/>
        </p:nvSpPr>
        <p:spPr>
          <a:xfrm>
            <a:off x="4736925" y="933388"/>
            <a:ext cx="7212000" cy="1146000"/>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chemeClr val="lt1"/>
                </a:solidFill>
              </a:rPr>
              <a:t>MAUs (Monthly Active Users), Premium MAUs, Ad MAUs, Premium ARPU, Sales and Marketing Cost, Total Revenue, Sales and Marketing Cost, Research and Development Cost, General and Administrative Cost, Cost of Revenue, Premium Revenue, Premium Cost Revenue</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lt1"/>
                </a:solidFill>
              </a:rPr>
              <a:t>Premium Gross Profit, and Premium ARPU</a:t>
            </a:r>
            <a:endParaRPr sz="1100">
              <a:solidFill>
                <a:schemeClr val="lt1"/>
              </a:solidFill>
            </a:endParaRPr>
          </a:p>
        </p:txBody>
      </p:sp>
      <p:grpSp>
        <p:nvGrpSpPr>
          <p:cNvPr id="320" name="Google Shape;320;p16"/>
          <p:cNvGrpSpPr/>
          <p:nvPr/>
        </p:nvGrpSpPr>
        <p:grpSpPr>
          <a:xfrm>
            <a:off x="3943187" y="2517175"/>
            <a:ext cx="210692" cy="304176"/>
            <a:chOff x="3379789" y="1452563"/>
            <a:chExt cx="239713" cy="346075"/>
          </a:xfrm>
        </p:grpSpPr>
        <p:sp>
          <p:nvSpPr>
            <p:cNvPr id="321" name="Google Shape;321;p16"/>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2" name="Google Shape;322;p16"/>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323" name="Google Shape;323;p16"/>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324" name="Google Shape;324;p16"/>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325" name="Google Shape;325;p16"/>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326" name="Google Shape;326;p16"/>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327" name="Google Shape;327;p16"/>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328" name="Google Shape;328;p16"/>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329" name="Google Shape;329;p16"/>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330" name="Google Shape;330;p16"/>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331" name="Google Shape;331;p16"/>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332" name="Google Shape;332;p16"/>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333" name="Google Shape;333;p16"/>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334" name="Google Shape;334;p16"/>
          <p:cNvGrpSpPr/>
          <p:nvPr/>
        </p:nvGrpSpPr>
        <p:grpSpPr>
          <a:xfrm>
            <a:off x="3875496" y="3924030"/>
            <a:ext cx="346075" cy="323273"/>
            <a:chOff x="7007226" y="3251201"/>
            <a:chExt cx="346075" cy="355600"/>
          </a:xfrm>
        </p:grpSpPr>
        <p:sp>
          <p:nvSpPr>
            <p:cNvPr id="335" name="Google Shape;335;p16"/>
            <p:cNvSpPr/>
            <p:nvPr/>
          </p:nvSpPr>
          <p:spPr>
            <a:xfrm>
              <a:off x="7007226" y="3405188"/>
              <a:ext cx="30163" cy="61913"/>
            </a:xfrm>
            <a:custGeom>
              <a:avLst/>
              <a:gdLst/>
              <a:ahLst/>
              <a:cxnLst/>
              <a:rect l="l" t="t" r="r" b="b"/>
              <a:pathLst>
                <a:path w="8" h="16" extrusionOk="0">
                  <a:moveTo>
                    <a:pt x="8" y="16"/>
                  </a:moveTo>
                  <a:cubicBezTo>
                    <a:pt x="4" y="16"/>
                    <a:pt x="0" y="12"/>
                    <a:pt x="0" y="8"/>
                  </a:cubicBezTo>
                  <a:cubicBezTo>
                    <a:pt x="0" y="4"/>
                    <a:pt x="4" y="0"/>
                    <a:pt x="8"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6" name="Google Shape;336;p16"/>
            <p:cNvSpPr/>
            <p:nvPr/>
          </p:nvSpPr>
          <p:spPr>
            <a:xfrm>
              <a:off x="7218363" y="3514726"/>
              <a:ext cx="82550" cy="69850"/>
            </a:xfrm>
            <a:custGeom>
              <a:avLst/>
              <a:gdLst/>
              <a:ahLst/>
              <a:cxnLst/>
              <a:rect l="l" t="t" r="r" b="b"/>
              <a:pathLst>
                <a:path w="22" h="18" extrusionOk="0">
                  <a:moveTo>
                    <a:pt x="0" y="18"/>
                  </a:moveTo>
                  <a:cubicBezTo>
                    <a:pt x="8" y="18"/>
                    <a:pt x="8" y="18"/>
                    <a:pt x="8" y="18"/>
                  </a:cubicBezTo>
                  <a:cubicBezTo>
                    <a:pt x="16" y="18"/>
                    <a:pt x="22" y="12"/>
                    <a:pt x="22" y="4"/>
                  </a:cubicBezTo>
                  <a:cubicBezTo>
                    <a:pt x="22" y="0"/>
                    <a:pt x="22" y="0"/>
                    <a:pt x="22"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7" name="Google Shape;337;p16"/>
            <p:cNvSpPr/>
            <p:nvPr/>
          </p:nvSpPr>
          <p:spPr>
            <a:xfrm>
              <a:off x="7172326" y="3560763"/>
              <a:ext cx="46038" cy="46038"/>
            </a:xfrm>
            <a:prstGeom prst="ellipse">
              <a:avLst/>
            </a:pr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8" name="Google Shape;338;p16"/>
            <p:cNvSpPr/>
            <p:nvPr/>
          </p:nvSpPr>
          <p:spPr>
            <a:xfrm>
              <a:off x="7037388" y="3359151"/>
              <a:ext cx="60325" cy="155575"/>
            </a:xfrm>
            <a:custGeom>
              <a:avLst/>
              <a:gdLst/>
              <a:ahLst/>
              <a:cxnLst/>
              <a:rect l="l" t="t" r="r" b="b"/>
              <a:pathLst>
                <a:path w="16" h="40" extrusionOk="0">
                  <a:moveTo>
                    <a:pt x="16" y="40"/>
                  </a:moveTo>
                  <a:cubicBezTo>
                    <a:pt x="8" y="40"/>
                    <a:pt x="8" y="40"/>
                    <a:pt x="8" y="40"/>
                  </a:cubicBezTo>
                  <a:cubicBezTo>
                    <a:pt x="4" y="40"/>
                    <a:pt x="0" y="36"/>
                    <a:pt x="0" y="32"/>
                  </a:cubicBezTo>
                  <a:cubicBezTo>
                    <a:pt x="0" y="8"/>
                    <a:pt x="0" y="8"/>
                    <a:pt x="0" y="8"/>
                  </a:cubicBezTo>
                  <a:cubicBezTo>
                    <a:pt x="0" y="4"/>
                    <a:pt x="4" y="0"/>
                    <a:pt x="8" y="0"/>
                  </a:cubicBezTo>
                  <a:cubicBezTo>
                    <a:pt x="16" y="0"/>
                    <a:pt x="16" y="0"/>
                    <a:pt x="16" y="0"/>
                  </a:cubicBezTo>
                  <a:lnTo>
                    <a:pt x="16" y="40"/>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9" name="Google Shape;339;p16"/>
            <p:cNvSpPr/>
            <p:nvPr/>
          </p:nvSpPr>
          <p:spPr>
            <a:xfrm>
              <a:off x="7323138" y="3405188"/>
              <a:ext cx="30163" cy="61913"/>
            </a:xfrm>
            <a:custGeom>
              <a:avLst/>
              <a:gdLst/>
              <a:ahLst/>
              <a:cxnLst/>
              <a:rect l="l" t="t" r="r" b="b"/>
              <a:pathLst>
                <a:path w="8" h="16" extrusionOk="0">
                  <a:moveTo>
                    <a:pt x="0" y="16"/>
                  </a:moveTo>
                  <a:cubicBezTo>
                    <a:pt x="4" y="16"/>
                    <a:pt x="8" y="12"/>
                    <a:pt x="8" y="8"/>
                  </a:cubicBezTo>
                  <a:cubicBezTo>
                    <a:pt x="8" y="4"/>
                    <a:pt x="4" y="0"/>
                    <a:pt x="0"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0" name="Google Shape;340;p16"/>
            <p:cNvSpPr/>
            <p:nvPr/>
          </p:nvSpPr>
          <p:spPr>
            <a:xfrm>
              <a:off x="7262813" y="3359151"/>
              <a:ext cx="60325" cy="155575"/>
            </a:xfrm>
            <a:custGeom>
              <a:avLst/>
              <a:gdLst/>
              <a:ahLst/>
              <a:cxnLst/>
              <a:rect l="l" t="t" r="r" b="b"/>
              <a:pathLst>
                <a:path w="16" h="40" extrusionOk="0">
                  <a:moveTo>
                    <a:pt x="0" y="40"/>
                  </a:moveTo>
                  <a:cubicBezTo>
                    <a:pt x="8" y="40"/>
                    <a:pt x="8" y="40"/>
                    <a:pt x="8" y="40"/>
                  </a:cubicBezTo>
                  <a:cubicBezTo>
                    <a:pt x="12" y="40"/>
                    <a:pt x="16" y="36"/>
                    <a:pt x="16" y="32"/>
                  </a:cubicBezTo>
                  <a:cubicBezTo>
                    <a:pt x="16" y="8"/>
                    <a:pt x="16" y="8"/>
                    <a:pt x="16" y="8"/>
                  </a:cubicBezTo>
                  <a:cubicBezTo>
                    <a:pt x="16" y="4"/>
                    <a:pt x="12" y="0"/>
                    <a:pt x="8" y="0"/>
                  </a:cubicBezTo>
                  <a:cubicBezTo>
                    <a:pt x="0" y="0"/>
                    <a:pt x="0" y="0"/>
                    <a:pt x="0" y="0"/>
                  </a:cubicBezTo>
                  <a:lnTo>
                    <a:pt x="0" y="40"/>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1" name="Google Shape;341;p16"/>
            <p:cNvSpPr/>
            <p:nvPr/>
          </p:nvSpPr>
          <p:spPr>
            <a:xfrm>
              <a:off x="7075488" y="3251201"/>
              <a:ext cx="211138" cy="107950"/>
            </a:xfrm>
            <a:custGeom>
              <a:avLst/>
              <a:gdLst/>
              <a:ahLst/>
              <a:cxnLst/>
              <a:rect l="l" t="t" r="r" b="b"/>
              <a:pathLst>
                <a:path w="56" h="28" extrusionOk="0">
                  <a:moveTo>
                    <a:pt x="0" y="28"/>
                  </a:moveTo>
                  <a:cubicBezTo>
                    <a:pt x="0" y="13"/>
                    <a:pt x="13" y="0"/>
                    <a:pt x="28" y="0"/>
                  </a:cubicBezTo>
                  <a:cubicBezTo>
                    <a:pt x="43" y="0"/>
                    <a:pt x="56" y="13"/>
                    <a:pt x="56" y="28"/>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42" name="Google Shape;342;p16"/>
          <p:cNvGrpSpPr/>
          <p:nvPr/>
        </p:nvGrpSpPr>
        <p:grpSpPr>
          <a:xfrm>
            <a:off x="3905658" y="5367132"/>
            <a:ext cx="285750" cy="269875"/>
            <a:chOff x="6954839" y="777876"/>
            <a:chExt cx="285750" cy="269875"/>
          </a:xfrm>
        </p:grpSpPr>
        <p:cxnSp>
          <p:nvCxnSpPr>
            <p:cNvPr id="343" name="Google Shape;343;p16"/>
            <p:cNvCxnSpPr/>
            <p:nvPr/>
          </p:nvCxnSpPr>
          <p:spPr>
            <a:xfrm>
              <a:off x="6954839" y="1047751"/>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4" name="Google Shape;344;p16"/>
            <p:cNvCxnSpPr/>
            <p:nvPr/>
          </p:nvCxnSpPr>
          <p:spPr>
            <a:xfrm>
              <a:off x="6954839" y="1017588"/>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5" name="Google Shape;345;p16"/>
            <p:cNvCxnSpPr/>
            <p:nvPr/>
          </p:nvCxnSpPr>
          <p:spPr>
            <a:xfrm>
              <a:off x="6954839" y="987426"/>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6" name="Google Shape;346;p16"/>
            <p:cNvCxnSpPr/>
            <p:nvPr/>
          </p:nvCxnSpPr>
          <p:spPr>
            <a:xfrm>
              <a:off x="6954839" y="957263"/>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7" name="Google Shape;347;p16"/>
            <p:cNvCxnSpPr/>
            <p:nvPr/>
          </p:nvCxnSpPr>
          <p:spPr>
            <a:xfrm>
              <a:off x="6954839" y="927101"/>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8" name="Google Shape;348;p16"/>
            <p:cNvCxnSpPr/>
            <p:nvPr/>
          </p:nvCxnSpPr>
          <p:spPr>
            <a:xfrm>
              <a:off x="7061201" y="10477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49" name="Google Shape;349;p16"/>
            <p:cNvCxnSpPr/>
            <p:nvPr/>
          </p:nvCxnSpPr>
          <p:spPr>
            <a:xfrm>
              <a:off x="7061201" y="1017588"/>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0" name="Google Shape;350;p16"/>
            <p:cNvCxnSpPr/>
            <p:nvPr/>
          </p:nvCxnSpPr>
          <p:spPr>
            <a:xfrm>
              <a:off x="7061201" y="987426"/>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1" name="Google Shape;351;p16"/>
            <p:cNvCxnSpPr/>
            <p:nvPr/>
          </p:nvCxnSpPr>
          <p:spPr>
            <a:xfrm>
              <a:off x="7061201" y="957263"/>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2" name="Google Shape;352;p16"/>
            <p:cNvCxnSpPr/>
            <p:nvPr/>
          </p:nvCxnSpPr>
          <p:spPr>
            <a:xfrm>
              <a:off x="7061201" y="92710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3" name="Google Shape;353;p16"/>
            <p:cNvCxnSpPr/>
            <p:nvPr/>
          </p:nvCxnSpPr>
          <p:spPr>
            <a:xfrm>
              <a:off x="7061201" y="896938"/>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4" name="Google Shape;354;p16"/>
            <p:cNvCxnSpPr/>
            <p:nvPr/>
          </p:nvCxnSpPr>
          <p:spPr>
            <a:xfrm>
              <a:off x="7061201" y="866776"/>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5" name="Google Shape;355;p16"/>
            <p:cNvCxnSpPr/>
            <p:nvPr/>
          </p:nvCxnSpPr>
          <p:spPr>
            <a:xfrm>
              <a:off x="7061201" y="836613"/>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6" name="Google Shape;356;p16"/>
            <p:cNvCxnSpPr/>
            <p:nvPr/>
          </p:nvCxnSpPr>
          <p:spPr>
            <a:xfrm>
              <a:off x="7061201" y="8064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7" name="Google Shape;357;p16"/>
            <p:cNvCxnSpPr/>
            <p:nvPr/>
          </p:nvCxnSpPr>
          <p:spPr>
            <a:xfrm>
              <a:off x="7061201" y="777876"/>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8" name="Google Shape;358;p16"/>
            <p:cNvCxnSpPr/>
            <p:nvPr/>
          </p:nvCxnSpPr>
          <p:spPr>
            <a:xfrm>
              <a:off x="7165976" y="10477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9" name="Google Shape;359;p16"/>
            <p:cNvCxnSpPr/>
            <p:nvPr/>
          </p:nvCxnSpPr>
          <p:spPr>
            <a:xfrm>
              <a:off x="7165976" y="1017588"/>
              <a:ext cx="74613" cy="0"/>
            </a:xfrm>
            <a:prstGeom prst="straightConnector1">
              <a:avLst/>
            </a:prstGeom>
            <a:noFill/>
            <a:ln w="14275" cap="rnd" cmpd="sng">
              <a:solidFill>
                <a:schemeClr val="lt1"/>
              </a:solidFill>
              <a:prstDash val="solid"/>
              <a:round/>
              <a:headEnd type="none" w="med" len="med"/>
              <a:tailEnd type="none" w="med" len="med"/>
            </a:ln>
          </p:spPr>
        </p:cxnSp>
        <p:cxnSp>
          <p:nvCxnSpPr>
            <p:cNvPr id="360" name="Google Shape;360;p16"/>
            <p:cNvCxnSpPr/>
            <p:nvPr/>
          </p:nvCxnSpPr>
          <p:spPr>
            <a:xfrm>
              <a:off x="7165976" y="987426"/>
              <a:ext cx="74613" cy="0"/>
            </a:xfrm>
            <a:prstGeom prst="straightConnector1">
              <a:avLst/>
            </a:prstGeom>
            <a:noFill/>
            <a:ln w="14275" cap="rnd" cmpd="sng">
              <a:solidFill>
                <a:schemeClr val="lt1"/>
              </a:solidFill>
              <a:prstDash val="solid"/>
              <a:round/>
              <a:headEnd type="none" w="med" len="med"/>
              <a:tailEnd type="none" w="med" len="med"/>
            </a:ln>
          </p:spPr>
        </p:cxnSp>
      </p:grpSp>
      <p:sp>
        <p:nvSpPr>
          <p:cNvPr id="361" name="Google Shape;361;p16"/>
          <p:cNvSpPr/>
          <p:nvPr/>
        </p:nvSpPr>
        <p:spPr>
          <a:xfrm>
            <a:off x="383220" y="527795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Help</a:t>
            </a:r>
            <a:endParaRPr/>
          </a:p>
        </p:txBody>
      </p:sp>
      <p:sp>
        <p:nvSpPr>
          <p:cNvPr id="362" name="Google Shape;362;p16"/>
          <p:cNvSpPr/>
          <p:nvPr/>
        </p:nvSpPr>
        <p:spPr>
          <a:xfrm>
            <a:off x="383220" y="579893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Report History</a:t>
            </a:r>
            <a:endParaRPr/>
          </a:p>
        </p:txBody>
      </p:sp>
      <p:pic>
        <p:nvPicPr>
          <p:cNvPr id="363" name="Google Shape;363;p16" descr="Badge Question Mark outline"/>
          <p:cNvPicPr preferRelativeResize="0"/>
          <p:nvPr/>
        </p:nvPicPr>
        <p:blipFill rotWithShape="1">
          <a:blip r:embed="rId7">
            <a:alphaModFix/>
          </a:blip>
          <a:srcRect/>
          <a:stretch/>
        </p:blipFill>
        <p:spPr>
          <a:xfrm>
            <a:off x="584295" y="5319251"/>
            <a:ext cx="284321" cy="284321"/>
          </a:xfrm>
          <a:prstGeom prst="rect">
            <a:avLst/>
          </a:prstGeom>
          <a:noFill/>
          <a:ln>
            <a:noFill/>
          </a:ln>
        </p:spPr>
      </p:pic>
      <p:pic>
        <p:nvPicPr>
          <p:cNvPr id="364" name="Google Shape;364;p16" descr="Customer review outline"/>
          <p:cNvPicPr preferRelativeResize="0"/>
          <p:nvPr/>
        </p:nvPicPr>
        <p:blipFill rotWithShape="1">
          <a:blip r:embed="rId8">
            <a:alphaModFix/>
          </a:blip>
          <a:srcRect/>
          <a:stretch/>
        </p:blipFill>
        <p:spPr>
          <a:xfrm>
            <a:off x="584294" y="5840231"/>
            <a:ext cx="284321" cy="284321"/>
          </a:xfrm>
          <a:prstGeom prst="rect">
            <a:avLst/>
          </a:prstGeom>
          <a:noFill/>
          <a:ln>
            <a:noFill/>
          </a:ln>
        </p:spPr>
      </p:pic>
      <p:sp>
        <p:nvSpPr>
          <p:cNvPr id="368" name="Google Shape;368;p16"/>
          <p:cNvSpPr/>
          <p:nvPr/>
        </p:nvSpPr>
        <p:spPr>
          <a:xfrm>
            <a:off x="961880" y="1257145"/>
            <a:ext cx="1813064" cy="2677433"/>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69" name="Google Shape;369;p16"/>
          <p:cNvSpPr/>
          <p:nvPr/>
        </p:nvSpPr>
        <p:spPr>
          <a:xfrm>
            <a:off x="1077006" y="4874496"/>
            <a:ext cx="1741596" cy="1625998"/>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0" name="Google Shape;370;p16"/>
          <p:cNvSpPr/>
          <p:nvPr/>
        </p:nvSpPr>
        <p:spPr>
          <a:xfrm>
            <a:off x="13357" y="-6703"/>
            <a:ext cx="3249807" cy="1165056"/>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barn(inVertical)">
                                      <p:cBhvr>
                                        <p:cTn id="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375"/>
        <p:cNvGrpSpPr/>
        <p:nvPr/>
      </p:nvGrpSpPr>
      <p:grpSpPr>
        <a:xfrm>
          <a:off x="0" y="0"/>
          <a:ext cx="0" cy="0"/>
          <a:chOff x="0" y="0"/>
          <a:chExt cx="0" cy="0"/>
        </a:xfrm>
      </p:grpSpPr>
      <p:sp>
        <p:nvSpPr>
          <p:cNvPr id="376" name="Google Shape;376;p17"/>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377" name="Google Shape;377;p17"/>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378" name="Google Shape;378;p17"/>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6</a:t>
            </a:r>
            <a:endParaRPr dirty="0"/>
          </a:p>
        </p:txBody>
      </p:sp>
      <p:pic>
        <p:nvPicPr>
          <p:cNvPr id="379" name="Google Shape;379;p17"/>
          <p:cNvPicPr preferRelativeResize="0"/>
          <p:nvPr/>
        </p:nvPicPr>
        <p:blipFill>
          <a:blip r:embed="rId3">
            <a:alphaModFix/>
          </a:blip>
          <a:stretch>
            <a:fillRect/>
          </a:stretch>
        </p:blipFill>
        <p:spPr>
          <a:xfrm>
            <a:off x="1243200" y="3712475"/>
            <a:ext cx="4818975" cy="2141749"/>
          </a:xfrm>
          <a:prstGeom prst="rect">
            <a:avLst/>
          </a:prstGeom>
          <a:noFill/>
          <a:ln>
            <a:noFill/>
          </a:ln>
        </p:spPr>
      </p:pic>
      <p:pic>
        <p:nvPicPr>
          <p:cNvPr id="380" name="Google Shape;380;p17"/>
          <p:cNvPicPr preferRelativeResize="0"/>
          <p:nvPr/>
        </p:nvPicPr>
        <p:blipFill>
          <a:blip r:embed="rId4">
            <a:alphaModFix/>
          </a:blip>
          <a:stretch>
            <a:fillRect/>
          </a:stretch>
        </p:blipFill>
        <p:spPr>
          <a:xfrm>
            <a:off x="153500" y="1559100"/>
            <a:ext cx="4668350" cy="2264970"/>
          </a:xfrm>
          <a:prstGeom prst="rect">
            <a:avLst/>
          </a:prstGeom>
          <a:noFill/>
          <a:ln>
            <a:noFill/>
          </a:ln>
        </p:spPr>
      </p:pic>
      <p:sp>
        <p:nvSpPr>
          <p:cNvPr id="381" name="Google Shape;381;p17"/>
          <p:cNvSpPr txBox="1"/>
          <p:nvPr/>
        </p:nvSpPr>
        <p:spPr>
          <a:xfrm>
            <a:off x="0" y="373000"/>
            <a:ext cx="119922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300" b="1" dirty="0">
                <a:solidFill>
                  <a:srgbClr val="1DB954"/>
                </a:solidFill>
                <a:latin typeface="Quattrocento Sans"/>
                <a:ea typeface="Quattrocento Sans"/>
                <a:cs typeface="Quattrocento Sans"/>
                <a:sym typeface="Quattrocento Sans"/>
              </a:rPr>
              <a:t>Harmonizing Success: A Symphony of Spotify Marketing Campaigns Achieving Diverse Objectives Over the Past 5 years</a:t>
            </a:r>
            <a:endParaRPr sz="3300" b="1" dirty="0"/>
          </a:p>
        </p:txBody>
      </p:sp>
      <p:pic>
        <p:nvPicPr>
          <p:cNvPr id="382" name="Google Shape;382;p17"/>
          <p:cNvPicPr preferRelativeResize="0"/>
          <p:nvPr/>
        </p:nvPicPr>
        <p:blipFill>
          <a:blip r:embed="rId5">
            <a:alphaModFix/>
          </a:blip>
          <a:stretch>
            <a:fillRect/>
          </a:stretch>
        </p:blipFill>
        <p:spPr>
          <a:xfrm>
            <a:off x="4972474" y="1714850"/>
            <a:ext cx="4470186" cy="2264975"/>
          </a:xfrm>
          <a:prstGeom prst="rect">
            <a:avLst/>
          </a:prstGeom>
          <a:noFill/>
          <a:ln>
            <a:noFill/>
          </a:ln>
        </p:spPr>
      </p:pic>
      <p:pic>
        <p:nvPicPr>
          <p:cNvPr id="383" name="Google Shape;383;p17"/>
          <p:cNvPicPr preferRelativeResize="0"/>
          <p:nvPr/>
        </p:nvPicPr>
        <p:blipFill>
          <a:blip r:embed="rId6">
            <a:alphaModFix/>
          </a:blip>
          <a:stretch>
            <a:fillRect/>
          </a:stretch>
        </p:blipFill>
        <p:spPr>
          <a:xfrm>
            <a:off x="7323850" y="1918314"/>
            <a:ext cx="4668351" cy="1858060"/>
          </a:xfrm>
          <a:prstGeom prst="rect">
            <a:avLst/>
          </a:prstGeom>
          <a:noFill/>
          <a:ln>
            <a:noFill/>
          </a:ln>
        </p:spPr>
      </p:pic>
      <p:pic>
        <p:nvPicPr>
          <p:cNvPr id="384" name="Google Shape;384;p17"/>
          <p:cNvPicPr preferRelativeResize="0"/>
          <p:nvPr/>
        </p:nvPicPr>
        <p:blipFill>
          <a:blip r:embed="rId7">
            <a:alphaModFix/>
          </a:blip>
          <a:stretch>
            <a:fillRect/>
          </a:stretch>
        </p:blipFill>
        <p:spPr>
          <a:xfrm>
            <a:off x="6062175" y="3893498"/>
            <a:ext cx="4818974" cy="21417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p:cTn id="7" dur="500" fill="hold"/>
                                        <p:tgtEl>
                                          <p:spTgt spid="381"/>
                                        </p:tgtEl>
                                        <p:attrNameLst>
                                          <p:attrName>ppt_w</p:attrName>
                                        </p:attrNameLst>
                                      </p:cBhvr>
                                      <p:tavLst>
                                        <p:tav tm="0">
                                          <p:val>
                                            <p:fltVal val="0"/>
                                          </p:val>
                                        </p:tav>
                                        <p:tav tm="100000">
                                          <p:val>
                                            <p:strVal val="#ppt_w"/>
                                          </p:val>
                                        </p:tav>
                                      </p:tavLst>
                                    </p:anim>
                                    <p:anim calcmode="lin" valueType="num">
                                      <p:cBhvr>
                                        <p:cTn id="8" dur="500" fill="hold"/>
                                        <p:tgtEl>
                                          <p:spTgt spid="381"/>
                                        </p:tgtEl>
                                        <p:attrNameLst>
                                          <p:attrName>ppt_h</p:attrName>
                                        </p:attrNameLst>
                                      </p:cBhvr>
                                      <p:tavLst>
                                        <p:tav tm="0">
                                          <p:val>
                                            <p:fltVal val="0"/>
                                          </p:val>
                                        </p:tav>
                                        <p:tav tm="100000">
                                          <p:val>
                                            <p:strVal val="#ppt_h"/>
                                          </p:val>
                                        </p:tav>
                                      </p:tavLst>
                                    </p:anim>
                                    <p:animEffect transition="in" filter="fade">
                                      <p:cBhvr>
                                        <p:cTn id="9"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389"/>
        <p:cNvGrpSpPr/>
        <p:nvPr/>
      </p:nvGrpSpPr>
      <p:grpSpPr>
        <a:xfrm>
          <a:off x="0" y="0"/>
          <a:ext cx="0" cy="0"/>
          <a:chOff x="0" y="0"/>
          <a:chExt cx="0" cy="0"/>
        </a:xfrm>
      </p:grpSpPr>
      <p:sp>
        <p:nvSpPr>
          <p:cNvPr id="390" name="Google Shape;390;p18"/>
          <p:cNvSpPr/>
          <p:nvPr/>
        </p:nvSpPr>
        <p:spPr>
          <a:xfrm>
            <a:off x="3413759" y="2056841"/>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1" name="Google Shape;391;p18"/>
          <p:cNvSpPr/>
          <p:nvPr/>
        </p:nvSpPr>
        <p:spPr>
          <a:xfrm>
            <a:off x="3413759" y="3473244"/>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2" name="Google Shape;392;p18"/>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3" name="Google Shape;393;p18"/>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4" name="Google Shape;394;p18"/>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395" name="Google Shape;395;p18"/>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396" name="Google Shape;396;p18"/>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397" name="Google Shape;397;p18"/>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398" name="Google Shape;398;p18"/>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399" name="Google Shape;399;p18"/>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7</a:t>
            </a:r>
            <a:endParaRPr dirty="0"/>
          </a:p>
        </p:txBody>
      </p:sp>
      <p:sp>
        <p:nvSpPr>
          <p:cNvPr id="400" name="Google Shape;400;p18"/>
          <p:cNvSpPr txBox="1"/>
          <p:nvPr/>
        </p:nvSpPr>
        <p:spPr>
          <a:xfrm>
            <a:off x="3327350" y="376500"/>
            <a:ext cx="65580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Spotify Yearly </a:t>
            </a:r>
            <a:r>
              <a:rPr lang="en-US" sz="4400" b="1" dirty="0">
                <a:solidFill>
                  <a:schemeClr val="bg1"/>
                </a:solidFill>
                <a:latin typeface="Quattrocento Sans"/>
                <a:ea typeface="Quattrocento Sans"/>
                <a:cs typeface="Quattrocento Sans"/>
                <a:sym typeface="Quattrocento Sans"/>
              </a:rPr>
              <a:t>Wrapped</a:t>
            </a:r>
            <a:r>
              <a:rPr lang="en-US" sz="4400" b="1" dirty="0">
                <a:solidFill>
                  <a:srgbClr val="1DB954"/>
                </a:solidFill>
                <a:latin typeface="Quattrocento Sans"/>
                <a:ea typeface="Quattrocento Sans"/>
                <a:cs typeface="Quattrocento Sans"/>
                <a:sym typeface="Quattrocento Sans"/>
              </a:rPr>
              <a:t> </a:t>
            </a:r>
            <a:endParaRPr dirty="0"/>
          </a:p>
        </p:txBody>
      </p:sp>
      <p:pic>
        <p:nvPicPr>
          <p:cNvPr id="401" name="Google Shape;401;p18"/>
          <p:cNvPicPr preferRelativeResize="0"/>
          <p:nvPr/>
        </p:nvPicPr>
        <p:blipFill>
          <a:blip r:embed="rId3">
            <a:alphaModFix/>
          </a:blip>
          <a:stretch>
            <a:fillRect/>
          </a:stretch>
        </p:blipFill>
        <p:spPr>
          <a:xfrm>
            <a:off x="888275" y="1070800"/>
            <a:ext cx="10627901" cy="523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wipe(down)">
                                      <p:cBhvr>
                                        <p:cTn id="7" dur="580">
                                          <p:stCondLst>
                                            <p:cond delay="0"/>
                                          </p:stCondLst>
                                        </p:cTn>
                                        <p:tgtEl>
                                          <p:spTgt spid="401"/>
                                        </p:tgtEl>
                                      </p:cBhvr>
                                    </p:animEffect>
                                    <p:anim calcmode="lin" valueType="num">
                                      <p:cBhvr>
                                        <p:cTn id="8" dur="1822" tmFilter="0,0; 0.14,0.36; 0.43,0.73; 0.71,0.91; 1.0,1.0">
                                          <p:stCondLst>
                                            <p:cond delay="0"/>
                                          </p:stCondLst>
                                        </p:cTn>
                                        <p:tgtEl>
                                          <p:spTgt spid="40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1"/>
                                        </p:tgtEl>
                                        <p:attrNameLst>
                                          <p:attrName>ppt_y</p:attrName>
                                        </p:attrNameLst>
                                      </p:cBhvr>
                                      <p:tavLst>
                                        <p:tav tm="0" fmla="#ppt_y-sin(pi*$)/81">
                                          <p:val>
                                            <p:fltVal val="0"/>
                                          </p:val>
                                        </p:tav>
                                        <p:tav tm="100000">
                                          <p:val>
                                            <p:fltVal val="1"/>
                                          </p:val>
                                        </p:tav>
                                      </p:tavLst>
                                    </p:anim>
                                    <p:animScale>
                                      <p:cBhvr>
                                        <p:cTn id="13" dur="26">
                                          <p:stCondLst>
                                            <p:cond delay="650"/>
                                          </p:stCondLst>
                                        </p:cTn>
                                        <p:tgtEl>
                                          <p:spTgt spid="401"/>
                                        </p:tgtEl>
                                      </p:cBhvr>
                                      <p:to x="100000" y="60000"/>
                                    </p:animScale>
                                    <p:animScale>
                                      <p:cBhvr>
                                        <p:cTn id="14" dur="166" decel="50000">
                                          <p:stCondLst>
                                            <p:cond delay="676"/>
                                          </p:stCondLst>
                                        </p:cTn>
                                        <p:tgtEl>
                                          <p:spTgt spid="401"/>
                                        </p:tgtEl>
                                      </p:cBhvr>
                                      <p:to x="100000" y="100000"/>
                                    </p:animScale>
                                    <p:animScale>
                                      <p:cBhvr>
                                        <p:cTn id="15" dur="26">
                                          <p:stCondLst>
                                            <p:cond delay="1312"/>
                                          </p:stCondLst>
                                        </p:cTn>
                                        <p:tgtEl>
                                          <p:spTgt spid="401"/>
                                        </p:tgtEl>
                                      </p:cBhvr>
                                      <p:to x="100000" y="80000"/>
                                    </p:animScale>
                                    <p:animScale>
                                      <p:cBhvr>
                                        <p:cTn id="16" dur="166" decel="50000">
                                          <p:stCondLst>
                                            <p:cond delay="1338"/>
                                          </p:stCondLst>
                                        </p:cTn>
                                        <p:tgtEl>
                                          <p:spTgt spid="401"/>
                                        </p:tgtEl>
                                      </p:cBhvr>
                                      <p:to x="100000" y="100000"/>
                                    </p:animScale>
                                    <p:animScale>
                                      <p:cBhvr>
                                        <p:cTn id="17" dur="26">
                                          <p:stCondLst>
                                            <p:cond delay="1642"/>
                                          </p:stCondLst>
                                        </p:cTn>
                                        <p:tgtEl>
                                          <p:spTgt spid="401"/>
                                        </p:tgtEl>
                                      </p:cBhvr>
                                      <p:to x="100000" y="90000"/>
                                    </p:animScale>
                                    <p:animScale>
                                      <p:cBhvr>
                                        <p:cTn id="18" dur="166" decel="50000">
                                          <p:stCondLst>
                                            <p:cond delay="1668"/>
                                          </p:stCondLst>
                                        </p:cTn>
                                        <p:tgtEl>
                                          <p:spTgt spid="401"/>
                                        </p:tgtEl>
                                      </p:cBhvr>
                                      <p:to x="100000" y="100000"/>
                                    </p:animScale>
                                    <p:animScale>
                                      <p:cBhvr>
                                        <p:cTn id="19" dur="26">
                                          <p:stCondLst>
                                            <p:cond delay="1808"/>
                                          </p:stCondLst>
                                        </p:cTn>
                                        <p:tgtEl>
                                          <p:spTgt spid="401"/>
                                        </p:tgtEl>
                                      </p:cBhvr>
                                      <p:to x="100000" y="95000"/>
                                    </p:animScale>
                                    <p:animScale>
                                      <p:cBhvr>
                                        <p:cTn id="20" dur="166" decel="50000">
                                          <p:stCondLst>
                                            <p:cond delay="1834"/>
                                          </p:stCondLst>
                                        </p:cTn>
                                        <p:tgtEl>
                                          <p:spTgt spid="40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06"/>
        <p:cNvGrpSpPr/>
        <p:nvPr/>
      </p:nvGrpSpPr>
      <p:grpSpPr>
        <a:xfrm>
          <a:off x="0" y="0"/>
          <a:ext cx="0" cy="0"/>
          <a:chOff x="0" y="0"/>
          <a:chExt cx="0" cy="0"/>
        </a:xfrm>
      </p:grpSpPr>
      <p:sp>
        <p:nvSpPr>
          <p:cNvPr id="407" name="Google Shape;407;p19"/>
          <p:cNvSpPr txBox="1"/>
          <p:nvPr/>
        </p:nvSpPr>
        <p:spPr>
          <a:xfrm>
            <a:off x="3474400" y="388275"/>
            <a:ext cx="73017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DB954"/>
                </a:solidFill>
                <a:latin typeface="Quattrocento Sans"/>
                <a:ea typeface="Quattrocento Sans"/>
                <a:cs typeface="Quattrocento Sans"/>
                <a:sym typeface="Quattrocento Sans"/>
              </a:rPr>
              <a:t>Treatment of</a:t>
            </a:r>
            <a:r>
              <a:rPr lang="en-US" sz="4400" b="1">
                <a:solidFill>
                  <a:schemeClr val="lt1"/>
                </a:solidFill>
                <a:latin typeface="Quattrocento Sans"/>
                <a:ea typeface="Quattrocento Sans"/>
                <a:cs typeface="Quattrocento Sans"/>
                <a:sym typeface="Quattrocento Sans"/>
              </a:rPr>
              <a:t> Dataset</a:t>
            </a:r>
            <a:endParaRPr/>
          </a:p>
        </p:txBody>
      </p:sp>
      <p:sp>
        <p:nvSpPr>
          <p:cNvPr id="408" name="Google Shape;408;p19"/>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9" name="Google Shape;409;p19"/>
          <p:cNvSpPr/>
          <p:nvPr/>
        </p:nvSpPr>
        <p:spPr>
          <a:xfrm>
            <a:off x="383226" y="1322975"/>
            <a:ext cx="2680200" cy="3669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Exploratory Analysis</a:t>
            </a:r>
            <a:endParaRPr/>
          </a:p>
        </p:txBody>
      </p:sp>
      <p:sp>
        <p:nvSpPr>
          <p:cNvPr id="410" name="Google Shape;410;p19"/>
          <p:cNvSpPr/>
          <p:nvPr/>
        </p:nvSpPr>
        <p:spPr>
          <a:xfrm>
            <a:off x="383220" y="1843963"/>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Our Album</a:t>
            </a:r>
            <a:endParaRPr/>
          </a:p>
        </p:txBody>
      </p:sp>
      <p:sp>
        <p:nvSpPr>
          <p:cNvPr id="411" name="Google Shape;411;p19"/>
          <p:cNvSpPr/>
          <p:nvPr/>
        </p:nvSpPr>
        <p:spPr>
          <a:xfrm>
            <a:off x="383220" y="2364941"/>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Playlist</a:t>
            </a:r>
            <a:endParaRPr/>
          </a:p>
        </p:txBody>
      </p:sp>
      <p:sp>
        <p:nvSpPr>
          <p:cNvPr id="412" name="Google Shape;412;p19"/>
          <p:cNvSpPr/>
          <p:nvPr/>
        </p:nvSpPr>
        <p:spPr>
          <a:xfrm>
            <a:off x="383220" y="5277953"/>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Help</a:t>
            </a:r>
            <a:endParaRPr/>
          </a:p>
        </p:txBody>
      </p:sp>
      <p:sp>
        <p:nvSpPr>
          <p:cNvPr id="413" name="Google Shape;413;p19"/>
          <p:cNvSpPr/>
          <p:nvPr/>
        </p:nvSpPr>
        <p:spPr>
          <a:xfrm>
            <a:off x="383220" y="5798933"/>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Report History</a:t>
            </a:r>
            <a:endParaRPr/>
          </a:p>
        </p:txBody>
      </p:sp>
      <p:cxnSp>
        <p:nvCxnSpPr>
          <p:cNvPr id="414" name="Google Shape;414;p19"/>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415" name="Google Shape;415;p19"/>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416" name="Google Shape;416;p19"/>
          <p:cNvSpPr/>
          <p:nvPr/>
        </p:nvSpPr>
        <p:spPr>
          <a:xfrm>
            <a:off x="3428683" y="1367642"/>
            <a:ext cx="8382600" cy="3453600"/>
          </a:xfrm>
          <a:prstGeom prst="roundRect">
            <a:avLst>
              <a:gd name="adj" fmla="val 7408"/>
            </a:avLst>
          </a:prstGeom>
          <a:solidFill>
            <a:srgbClr val="0A0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417" name="Google Shape;417;p19" descr="A picture containing indoor&#10;&#10;Description automatically generated"/>
          <p:cNvPicPr preferRelativeResize="0"/>
          <p:nvPr/>
        </p:nvPicPr>
        <p:blipFill rotWithShape="1">
          <a:blip r:embed="rId3">
            <a:alphaModFix/>
          </a:blip>
          <a:srcRect t="31014" r="18507" b="-774"/>
          <a:stretch/>
        </p:blipFill>
        <p:spPr>
          <a:xfrm>
            <a:off x="5685230" y="1325112"/>
            <a:ext cx="6126088" cy="3495188"/>
          </a:xfrm>
          <a:custGeom>
            <a:avLst/>
            <a:gdLst/>
            <a:ahLst/>
            <a:cxnLst/>
            <a:rect l="l" t="t" r="r" b="b"/>
            <a:pathLst>
              <a:path w="6126088" h="2870791" extrusionOk="0">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418" name="Google Shape;418;p19"/>
          <p:cNvSpPr/>
          <p:nvPr/>
        </p:nvSpPr>
        <p:spPr>
          <a:xfrm>
            <a:off x="3141700" y="1322975"/>
            <a:ext cx="8669700" cy="3996300"/>
          </a:xfrm>
          <a:prstGeom prst="roundRect">
            <a:avLst>
              <a:gd name="adj" fmla="val 7408"/>
            </a:avLst>
          </a:prstGeom>
          <a:gradFill>
            <a:gsLst>
              <a:gs pos="0">
                <a:srgbClr val="0A0A0B"/>
              </a:gs>
              <a:gs pos="100000">
                <a:srgbClr val="0C0D0E">
                  <a:alpha val="12941"/>
                </a:srgbClr>
              </a:gs>
            </a:gsLst>
            <a:lin ang="41998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 name="Google Shape;419;p19"/>
          <p:cNvSpPr txBox="1"/>
          <p:nvPr/>
        </p:nvSpPr>
        <p:spPr>
          <a:xfrm>
            <a:off x="4444227" y="5223150"/>
            <a:ext cx="2718000" cy="71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20" name="Google Shape;420;p19"/>
          <p:cNvSpPr txBox="1"/>
          <p:nvPr/>
        </p:nvSpPr>
        <p:spPr>
          <a:xfrm>
            <a:off x="8778240" y="5223150"/>
            <a:ext cx="2718000" cy="71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421" name="Google Shape;421;p19"/>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22" name="Google Shape;422;p19"/>
          <p:cNvGrpSpPr/>
          <p:nvPr/>
        </p:nvGrpSpPr>
        <p:grpSpPr>
          <a:xfrm>
            <a:off x="3754905" y="5369042"/>
            <a:ext cx="345757" cy="418751"/>
            <a:chOff x="4872038" y="2895601"/>
            <a:chExt cx="285750" cy="346075"/>
          </a:xfrm>
        </p:grpSpPr>
        <p:sp>
          <p:nvSpPr>
            <p:cNvPr id="423" name="Google Shape;423;p19"/>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4" name="Google Shape;424;p19"/>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5" name="Google Shape;425;p19"/>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6" name="Google Shape;426;p19"/>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27" name="Google Shape;427;p19"/>
            <p:cNvCxnSpPr/>
            <p:nvPr/>
          </p:nvCxnSpPr>
          <p:spPr>
            <a:xfrm>
              <a:off x="4902200" y="2925763"/>
              <a:ext cx="239700" cy="0"/>
            </a:xfrm>
            <a:prstGeom prst="straightConnector1">
              <a:avLst/>
            </a:prstGeom>
            <a:noFill/>
            <a:ln w="14275" cap="rnd" cmpd="sng">
              <a:solidFill>
                <a:srgbClr val="1DB954"/>
              </a:solidFill>
              <a:prstDash val="solid"/>
              <a:round/>
              <a:headEnd type="none" w="med" len="med"/>
              <a:tailEnd type="none" w="med" len="med"/>
            </a:ln>
          </p:spPr>
        </p:cxnSp>
      </p:grpSp>
      <p:cxnSp>
        <p:nvCxnSpPr>
          <p:cNvPr id="428" name="Google Shape;428;p19"/>
          <p:cNvCxnSpPr/>
          <p:nvPr/>
        </p:nvCxnSpPr>
        <p:spPr>
          <a:xfrm>
            <a:off x="4272449" y="5315783"/>
            <a:ext cx="0" cy="525300"/>
          </a:xfrm>
          <a:prstGeom prst="straightConnector1">
            <a:avLst/>
          </a:prstGeom>
          <a:noFill/>
          <a:ln w="9525" cap="flat" cmpd="sng">
            <a:solidFill>
              <a:srgbClr val="1DB954"/>
            </a:solidFill>
            <a:prstDash val="solid"/>
            <a:miter lim="800000"/>
            <a:headEnd type="none" w="sm" len="sm"/>
            <a:tailEnd type="none" w="sm" len="sm"/>
          </a:ln>
        </p:spPr>
      </p:cxnSp>
      <p:grpSp>
        <p:nvGrpSpPr>
          <p:cNvPr id="429" name="Google Shape;429;p19"/>
          <p:cNvGrpSpPr/>
          <p:nvPr/>
        </p:nvGrpSpPr>
        <p:grpSpPr>
          <a:xfrm>
            <a:off x="591605" y="1393678"/>
            <a:ext cx="258814" cy="225521"/>
            <a:chOff x="7005638" y="3648076"/>
            <a:chExt cx="344488" cy="300175"/>
          </a:xfrm>
        </p:grpSpPr>
        <p:sp>
          <p:nvSpPr>
            <p:cNvPr id="430" name="Google Shape;430;p19"/>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31" name="Google Shape;431;p19"/>
            <p:cNvCxnSpPr/>
            <p:nvPr/>
          </p:nvCxnSpPr>
          <p:spPr>
            <a:xfrm>
              <a:off x="7072313" y="3948113"/>
              <a:ext cx="211200" cy="0"/>
            </a:xfrm>
            <a:prstGeom prst="straightConnector1">
              <a:avLst/>
            </a:prstGeom>
            <a:noFill/>
            <a:ln w="9525" cap="rnd" cmpd="sng">
              <a:solidFill>
                <a:schemeClr val="lt1"/>
              </a:solidFill>
              <a:prstDash val="solid"/>
              <a:round/>
              <a:headEnd type="none" w="med" len="med"/>
              <a:tailEnd type="none" w="med" len="med"/>
            </a:ln>
          </p:spPr>
        </p:cxnSp>
        <p:cxnSp>
          <p:nvCxnSpPr>
            <p:cNvPr id="432" name="Google Shape;432;p19"/>
            <p:cNvCxnSpPr/>
            <p:nvPr/>
          </p:nvCxnSpPr>
          <p:spPr>
            <a:xfrm>
              <a:off x="7178676" y="3917951"/>
              <a:ext cx="0" cy="30300"/>
            </a:xfrm>
            <a:prstGeom prst="straightConnector1">
              <a:avLst/>
            </a:prstGeom>
            <a:noFill/>
            <a:ln w="9525" cap="rnd" cmpd="sng">
              <a:solidFill>
                <a:schemeClr val="lt1"/>
              </a:solidFill>
              <a:prstDash val="solid"/>
              <a:round/>
              <a:headEnd type="none" w="med" len="med"/>
              <a:tailEnd type="none" w="med" len="med"/>
            </a:ln>
          </p:spPr>
        </p:cxnSp>
        <p:sp>
          <p:nvSpPr>
            <p:cNvPr id="433" name="Google Shape;433;p19"/>
            <p:cNvSpPr/>
            <p:nvPr/>
          </p:nvSpPr>
          <p:spPr>
            <a:xfrm>
              <a:off x="7170738" y="3881438"/>
              <a:ext cx="14400" cy="144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34" name="Google Shape;434;p19"/>
            <p:cNvCxnSpPr/>
            <p:nvPr/>
          </p:nvCxnSpPr>
          <p:spPr>
            <a:xfrm>
              <a:off x="7005638" y="3857626"/>
              <a:ext cx="344400" cy="0"/>
            </a:xfrm>
            <a:prstGeom prst="straightConnector1">
              <a:avLst/>
            </a:prstGeom>
            <a:noFill/>
            <a:ln w="9525" cap="flat" cmpd="sng">
              <a:solidFill>
                <a:schemeClr val="lt1"/>
              </a:solidFill>
              <a:prstDash val="solid"/>
              <a:round/>
              <a:headEnd type="none" w="med" len="med"/>
              <a:tailEnd type="none" w="med" len="med"/>
            </a:ln>
          </p:spPr>
        </p:cxnSp>
        <p:sp>
          <p:nvSpPr>
            <p:cNvPr id="435" name="Google Shape;435;p19"/>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436" name="Google Shape;436;p19"/>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437" name="Google Shape;437;p19"/>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8</a:t>
            </a:r>
            <a:endParaRPr dirty="0"/>
          </a:p>
        </p:txBody>
      </p:sp>
      <p:grpSp>
        <p:nvGrpSpPr>
          <p:cNvPr id="438" name="Google Shape;438;p19"/>
          <p:cNvGrpSpPr/>
          <p:nvPr/>
        </p:nvGrpSpPr>
        <p:grpSpPr>
          <a:xfrm>
            <a:off x="602695" y="1919256"/>
            <a:ext cx="236526" cy="215990"/>
            <a:chOff x="3398838" y="5076826"/>
            <a:chExt cx="345950" cy="315913"/>
          </a:xfrm>
        </p:grpSpPr>
        <p:sp>
          <p:nvSpPr>
            <p:cNvPr id="439" name="Google Shape;439;p19"/>
            <p:cNvSpPr/>
            <p:nvPr/>
          </p:nvSpPr>
          <p:spPr>
            <a:xfrm>
              <a:off x="3519488" y="5076826"/>
              <a:ext cx="2253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0" name="Google Shape;440;p19"/>
            <p:cNvSpPr/>
            <p:nvPr/>
          </p:nvSpPr>
          <p:spPr>
            <a:xfrm>
              <a:off x="3519488" y="5197476"/>
              <a:ext cx="2253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1" name="Google Shape;441;p19"/>
            <p:cNvSpPr/>
            <p:nvPr/>
          </p:nvSpPr>
          <p:spPr>
            <a:xfrm>
              <a:off x="3519488" y="5316539"/>
              <a:ext cx="225300"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2" name="Google Shape;442;p19"/>
            <p:cNvSpPr/>
            <p:nvPr/>
          </p:nvSpPr>
          <p:spPr>
            <a:xfrm>
              <a:off x="3398838" y="5076826"/>
              <a:ext cx="747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3" name="Google Shape;443;p19"/>
            <p:cNvSpPr/>
            <p:nvPr/>
          </p:nvSpPr>
          <p:spPr>
            <a:xfrm>
              <a:off x="3398838" y="5197476"/>
              <a:ext cx="747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4" name="Google Shape;444;p19"/>
            <p:cNvSpPr/>
            <p:nvPr/>
          </p:nvSpPr>
          <p:spPr>
            <a:xfrm>
              <a:off x="3398838" y="5316539"/>
              <a:ext cx="74700"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445" name="Google Shape;445;p19"/>
          <p:cNvGrpSpPr/>
          <p:nvPr/>
        </p:nvGrpSpPr>
        <p:grpSpPr>
          <a:xfrm>
            <a:off x="607445" y="2440291"/>
            <a:ext cx="226884" cy="216064"/>
            <a:chOff x="5483226" y="731713"/>
            <a:chExt cx="363538" cy="346201"/>
          </a:xfrm>
        </p:grpSpPr>
        <p:sp>
          <p:nvSpPr>
            <p:cNvPr id="446" name="Google Shape;446;p19"/>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7" name="Google Shape;447;p19"/>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48" name="Google Shape;448;p19"/>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449" name="Google Shape;449;p19"/>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0" name="Google Shape;450;p19"/>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1" name="Google Shape;451;p19"/>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2" name="Google Shape;452;p19"/>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3" name="Google Shape;453;p19"/>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454" name="Google Shape;454;p19"/>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sp>
        <p:nvSpPr>
          <p:cNvPr id="455" name="Google Shape;455;p19"/>
          <p:cNvSpPr/>
          <p:nvPr/>
        </p:nvSpPr>
        <p:spPr>
          <a:xfrm>
            <a:off x="383220" y="3039980"/>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Artists</a:t>
            </a:r>
            <a:endParaRPr/>
          </a:p>
        </p:txBody>
      </p:sp>
      <p:sp>
        <p:nvSpPr>
          <p:cNvPr id="456" name="Google Shape;456;p19"/>
          <p:cNvSpPr/>
          <p:nvPr/>
        </p:nvSpPr>
        <p:spPr>
          <a:xfrm>
            <a:off x="383220" y="3560958"/>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Podcasts &amp; Shows</a:t>
            </a:r>
            <a:endParaRPr/>
          </a:p>
        </p:txBody>
      </p:sp>
      <p:cxnSp>
        <p:nvCxnSpPr>
          <p:cNvPr id="457" name="Google Shape;457;p19"/>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pic>
        <p:nvPicPr>
          <p:cNvPr id="458" name="Google Shape;458;p19" descr="Shape&#10;&#10;Description automatically generated with low confidence"/>
          <p:cNvPicPr preferRelativeResize="0"/>
          <p:nvPr/>
        </p:nvPicPr>
        <p:blipFill rotWithShape="1">
          <a:blip r:embed="rId4">
            <a:alphaModFix/>
          </a:blip>
          <a:srcRect/>
          <a:stretch/>
        </p:blipFill>
        <p:spPr>
          <a:xfrm>
            <a:off x="591709" y="3094029"/>
            <a:ext cx="258819" cy="258819"/>
          </a:xfrm>
          <a:prstGeom prst="rect">
            <a:avLst/>
          </a:prstGeom>
          <a:noFill/>
          <a:ln>
            <a:noFill/>
          </a:ln>
        </p:spPr>
      </p:pic>
      <p:grpSp>
        <p:nvGrpSpPr>
          <p:cNvPr id="459" name="Google Shape;459;p19"/>
          <p:cNvGrpSpPr/>
          <p:nvPr/>
        </p:nvGrpSpPr>
        <p:grpSpPr>
          <a:xfrm>
            <a:off x="622832" y="3606117"/>
            <a:ext cx="191531" cy="276474"/>
            <a:chOff x="3379789" y="1452563"/>
            <a:chExt cx="239713" cy="346025"/>
          </a:xfrm>
        </p:grpSpPr>
        <p:sp>
          <p:nvSpPr>
            <p:cNvPr id="460" name="Google Shape;460;p19"/>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1" name="Google Shape;461;p19"/>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62" name="Google Shape;462;p19"/>
            <p:cNvCxnSpPr/>
            <p:nvPr/>
          </p:nvCxnSpPr>
          <p:spPr>
            <a:xfrm>
              <a:off x="3498851" y="1754188"/>
              <a:ext cx="0" cy="44400"/>
            </a:xfrm>
            <a:prstGeom prst="straightConnector1">
              <a:avLst/>
            </a:prstGeom>
            <a:noFill/>
            <a:ln w="9525" cap="rnd" cmpd="sng">
              <a:solidFill>
                <a:schemeClr val="lt1"/>
              </a:solidFill>
              <a:prstDash val="solid"/>
              <a:round/>
              <a:headEnd type="none" w="med" len="med"/>
              <a:tailEnd type="none" w="med" len="med"/>
            </a:ln>
          </p:spPr>
        </p:cxnSp>
        <p:cxnSp>
          <p:nvCxnSpPr>
            <p:cNvPr id="463" name="Google Shape;463;p19"/>
            <p:cNvCxnSpPr/>
            <p:nvPr/>
          </p:nvCxnSpPr>
          <p:spPr>
            <a:xfrm>
              <a:off x="3498851" y="1452563"/>
              <a:ext cx="0" cy="45900"/>
            </a:xfrm>
            <a:prstGeom prst="straightConnector1">
              <a:avLst/>
            </a:prstGeom>
            <a:noFill/>
            <a:ln w="9525" cap="rnd" cmpd="sng">
              <a:solidFill>
                <a:schemeClr val="lt1"/>
              </a:solidFill>
              <a:prstDash val="solid"/>
              <a:round/>
              <a:headEnd type="none" w="med" len="med"/>
              <a:tailEnd type="none" w="med" len="med"/>
            </a:ln>
          </p:spPr>
        </p:cxnSp>
        <p:cxnSp>
          <p:nvCxnSpPr>
            <p:cNvPr id="464" name="Google Shape;464;p19"/>
            <p:cNvCxnSpPr/>
            <p:nvPr/>
          </p:nvCxnSpPr>
          <p:spPr>
            <a:xfrm>
              <a:off x="3529014" y="1457326"/>
              <a:ext cx="0" cy="41400"/>
            </a:xfrm>
            <a:prstGeom prst="straightConnector1">
              <a:avLst/>
            </a:prstGeom>
            <a:noFill/>
            <a:ln w="9525" cap="rnd" cmpd="sng">
              <a:solidFill>
                <a:schemeClr val="lt1"/>
              </a:solidFill>
              <a:prstDash val="solid"/>
              <a:round/>
              <a:headEnd type="none" w="med" len="med"/>
              <a:tailEnd type="none" w="med" len="med"/>
            </a:ln>
          </p:spPr>
        </p:cxnSp>
        <p:cxnSp>
          <p:nvCxnSpPr>
            <p:cNvPr id="465" name="Google Shape;465;p19"/>
            <p:cNvCxnSpPr/>
            <p:nvPr/>
          </p:nvCxnSpPr>
          <p:spPr>
            <a:xfrm>
              <a:off x="3468689" y="1457326"/>
              <a:ext cx="0" cy="41400"/>
            </a:xfrm>
            <a:prstGeom prst="straightConnector1">
              <a:avLst/>
            </a:prstGeom>
            <a:noFill/>
            <a:ln w="9525" cap="rnd" cmpd="sng">
              <a:solidFill>
                <a:schemeClr val="lt1"/>
              </a:solidFill>
              <a:prstDash val="solid"/>
              <a:round/>
              <a:headEnd type="none" w="med" len="med"/>
              <a:tailEnd type="none" w="med" len="med"/>
            </a:ln>
          </p:spPr>
        </p:cxnSp>
        <p:cxnSp>
          <p:nvCxnSpPr>
            <p:cNvPr id="466" name="Google Shape;466;p19"/>
            <p:cNvCxnSpPr/>
            <p:nvPr/>
          </p:nvCxnSpPr>
          <p:spPr>
            <a:xfrm>
              <a:off x="3379789" y="1633538"/>
              <a:ext cx="2397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19"/>
            <p:cNvCxnSpPr/>
            <p:nvPr/>
          </p:nvCxnSpPr>
          <p:spPr>
            <a:xfrm>
              <a:off x="3409951" y="1543051"/>
              <a:ext cx="58800" cy="0"/>
            </a:xfrm>
            <a:prstGeom prst="straightConnector1">
              <a:avLst/>
            </a:prstGeom>
            <a:noFill/>
            <a:ln w="9525" cap="rnd" cmpd="sng">
              <a:solidFill>
                <a:schemeClr val="lt1"/>
              </a:solidFill>
              <a:prstDash val="solid"/>
              <a:round/>
              <a:headEnd type="none" w="med" len="med"/>
              <a:tailEnd type="none" w="med" len="med"/>
            </a:ln>
          </p:spPr>
        </p:cxnSp>
        <p:cxnSp>
          <p:nvCxnSpPr>
            <p:cNvPr id="468" name="Google Shape;468;p19"/>
            <p:cNvCxnSpPr/>
            <p:nvPr/>
          </p:nvCxnSpPr>
          <p:spPr>
            <a:xfrm>
              <a:off x="3409951" y="1573213"/>
              <a:ext cx="58800" cy="0"/>
            </a:xfrm>
            <a:prstGeom prst="straightConnector1">
              <a:avLst/>
            </a:prstGeom>
            <a:noFill/>
            <a:ln w="9525" cap="rnd" cmpd="sng">
              <a:solidFill>
                <a:schemeClr val="lt1"/>
              </a:solidFill>
              <a:prstDash val="solid"/>
              <a:round/>
              <a:headEnd type="none" w="med" len="med"/>
              <a:tailEnd type="none" w="med" len="med"/>
            </a:ln>
          </p:spPr>
        </p:cxnSp>
        <p:cxnSp>
          <p:nvCxnSpPr>
            <p:cNvPr id="469" name="Google Shape;469;p19"/>
            <p:cNvCxnSpPr/>
            <p:nvPr/>
          </p:nvCxnSpPr>
          <p:spPr>
            <a:xfrm rot="10800000">
              <a:off x="3529039" y="1543051"/>
              <a:ext cx="60300" cy="0"/>
            </a:xfrm>
            <a:prstGeom prst="straightConnector1">
              <a:avLst/>
            </a:prstGeom>
            <a:noFill/>
            <a:ln w="9525" cap="rnd" cmpd="sng">
              <a:solidFill>
                <a:schemeClr val="lt1"/>
              </a:solidFill>
              <a:prstDash val="solid"/>
              <a:round/>
              <a:headEnd type="none" w="med" len="med"/>
              <a:tailEnd type="none" w="med" len="med"/>
            </a:ln>
          </p:spPr>
        </p:cxnSp>
        <p:cxnSp>
          <p:nvCxnSpPr>
            <p:cNvPr id="470" name="Google Shape;470;p19"/>
            <p:cNvCxnSpPr/>
            <p:nvPr/>
          </p:nvCxnSpPr>
          <p:spPr>
            <a:xfrm rot="10800000">
              <a:off x="3529039" y="1573213"/>
              <a:ext cx="60300" cy="0"/>
            </a:xfrm>
            <a:prstGeom prst="straightConnector1">
              <a:avLst/>
            </a:prstGeom>
            <a:noFill/>
            <a:ln w="9525" cap="rnd" cmpd="sng">
              <a:solidFill>
                <a:schemeClr val="lt1"/>
              </a:solidFill>
              <a:prstDash val="solid"/>
              <a:round/>
              <a:headEnd type="none" w="med" len="med"/>
              <a:tailEnd type="none" w="med" len="med"/>
            </a:ln>
          </p:spPr>
        </p:cxnSp>
        <p:cxnSp>
          <p:nvCxnSpPr>
            <p:cNvPr id="471" name="Google Shape;471;p19"/>
            <p:cNvCxnSpPr/>
            <p:nvPr/>
          </p:nvCxnSpPr>
          <p:spPr>
            <a:xfrm>
              <a:off x="3409951" y="1603376"/>
              <a:ext cx="58800" cy="0"/>
            </a:xfrm>
            <a:prstGeom prst="straightConnector1">
              <a:avLst/>
            </a:prstGeom>
            <a:noFill/>
            <a:ln w="9525" cap="rnd" cmpd="sng">
              <a:solidFill>
                <a:schemeClr val="lt1"/>
              </a:solidFill>
              <a:prstDash val="solid"/>
              <a:round/>
              <a:headEnd type="none" w="med" len="med"/>
              <a:tailEnd type="none" w="med" len="med"/>
            </a:ln>
          </p:spPr>
        </p:cxnSp>
        <p:cxnSp>
          <p:nvCxnSpPr>
            <p:cNvPr id="472" name="Google Shape;472;p19"/>
            <p:cNvCxnSpPr/>
            <p:nvPr/>
          </p:nvCxnSpPr>
          <p:spPr>
            <a:xfrm rot="10800000">
              <a:off x="3529039" y="1603376"/>
              <a:ext cx="60300" cy="0"/>
            </a:xfrm>
            <a:prstGeom prst="straightConnector1">
              <a:avLst/>
            </a:prstGeom>
            <a:noFill/>
            <a:ln w="9525" cap="rnd" cmpd="sng">
              <a:solidFill>
                <a:schemeClr val="lt1"/>
              </a:solidFill>
              <a:prstDash val="solid"/>
              <a:round/>
              <a:headEnd type="none" w="med" len="med"/>
              <a:tailEnd type="none" w="med" len="med"/>
            </a:ln>
          </p:spPr>
        </p:cxnSp>
      </p:grpSp>
      <p:sp>
        <p:nvSpPr>
          <p:cNvPr id="473" name="Google Shape;473;p19"/>
          <p:cNvSpPr/>
          <p:nvPr/>
        </p:nvSpPr>
        <p:spPr>
          <a:xfrm>
            <a:off x="383220" y="4081936"/>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Your Library</a:t>
            </a:r>
            <a:endParaRPr/>
          </a:p>
        </p:txBody>
      </p:sp>
      <p:sp>
        <p:nvSpPr>
          <p:cNvPr id="474" name="Google Shape;474;p19"/>
          <p:cNvSpPr/>
          <p:nvPr/>
        </p:nvSpPr>
        <p:spPr>
          <a:xfrm>
            <a:off x="383220" y="4756975"/>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Trending</a:t>
            </a:r>
            <a:endParaRPr/>
          </a:p>
        </p:txBody>
      </p:sp>
      <p:grpSp>
        <p:nvGrpSpPr>
          <p:cNvPr id="475" name="Google Shape;475;p19"/>
          <p:cNvGrpSpPr/>
          <p:nvPr/>
        </p:nvGrpSpPr>
        <p:grpSpPr>
          <a:xfrm>
            <a:off x="604993" y="4149161"/>
            <a:ext cx="232666" cy="232666"/>
            <a:chOff x="6203951" y="2895601"/>
            <a:chExt cx="346075" cy="346075"/>
          </a:xfrm>
        </p:grpSpPr>
        <p:sp>
          <p:nvSpPr>
            <p:cNvPr id="476" name="Google Shape;476;p19"/>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7" name="Google Shape;477;p19"/>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8" name="Google Shape;478;p19"/>
            <p:cNvSpPr/>
            <p:nvPr/>
          </p:nvSpPr>
          <p:spPr>
            <a:xfrm>
              <a:off x="6203951" y="2895601"/>
              <a:ext cx="300000" cy="300000"/>
            </a:xfrm>
            <a:prstGeom prst="rect">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9" name="Google Shape;479;p19"/>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0" name="Google Shape;480;p19"/>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481" name="Google Shape;481;p19"/>
          <p:cNvGrpSpPr/>
          <p:nvPr/>
        </p:nvGrpSpPr>
        <p:grpSpPr>
          <a:xfrm>
            <a:off x="605029" y="4784991"/>
            <a:ext cx="225419" cy="260072"/>
            <a:chOff x="5581651" y="2895601"/>
            <a:chExt cx="300038" cy="346163"/>
          </a:xfrm>
        </p:grpSpPr>
        <p:sp>
          <p:nvSpPr>
            <p:cNvPr id="482" name="Google Shape;482;p19"/>
            <p:cNvSpPr/>
            <p:nvPr/>
          </p:nvSpPr>
          <p:spPr>
            <a:xfrm>
              <a:off x="5619751" y="3014664"/>
              <a:ext cx="225300" cy="227100"/>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3" name="Google Shape;483;p19"/>
            <p:cNvSpPr/>
            <p:nvPr/>
          </p:nvSpPr>
          <p:spPr>
            <a:xfrm>
              <a:off x="5702301" y="3098801"/>
              <a:ext cx="58800" cy="58800"/>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4" name="Google Shape;484;p19"/>
            <p:cNvSpPr/>
            <p:nvPr/>
          </p:nvSpPr>
          <p:spPr>
            <a:xfrm>
              <a:off x="5724526" y="3121026"/>
              <a:ext cx="14400" cy="14400"/>
            </a:xfrm>
            <a:prstGeom prst="ellipse">
              <a:avLst/>
            </a:pr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5" name="Google Shape;485;p19"/>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6" name="Google Shape;486;p19"/>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7" name="Google Shape;487;p19"/>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488" name="Google Shape;488;p19" descr="Badge Question Mark outline"/>
          <p:cNvPicPr preferRelativeResize="0"/>
          <p:nvPr/>
        </p:nvPicPr>
        <p:blipFill rotWithShape="1">
          <a:blip r:embed="rId5">
            <a:alphaModFix/>
          </a:blip>
          <a:srcRect/>
          <a:stretch/>
        </p:blipFill>
        <p:spPr>
          <a:xfrm>
            <a:off x="584295" y="5319251"/>
            <a:ext cx="284321" cy="284321"/>
          </a:xfrm>
          <a:prstGeom prst="rect">
            <a:avLst/>
          </a:prstGeom>
          <a:noFill/>
          <a:ln>
            <a:noFill/>
          </a:ln>
        </p:spPr>
      </p:pic>
      <p:pic>
        <p:nvPicPr>
          <p:cNvPr id="489" name="Google Shape;489;p19" descr="Customer review outline"/>
          <p:cNvPicPr preferRelativeResize="0"/>
          <p:nvPr/>
        </p:nvPicPr>
        <p:blipFill rotWithShape="1">
          <a:blip r:embed="rId6">
            <a:alphaModFix/>
          </a:blip>
          <a:srcRect/>
          <a:stretch/>
        </p:blipFill>
        <p:spPr>
          <a:xfrm>
            <a:off x="584294" y="5840231"/>
            <a:ext cx="284321" cy="284321"/>
          </a:xfrm>
          <a:prstGeom prst="rect">
            <a:avLst/>
          </a:prstGeom>
          <a:noFill/>
          <a:ln>
            <a:noFill/>
          </a:ln>
        </p:spPr>
      </p:pic>
      <p:grpSp>
        <p:nvGrpSpPr>
          <p:cNvPr id="490" name="Google Shape;490;p19"/>
          <p:cNvGrpSpPr/>
          <p:nvPr/>
        </p:nvGrpSpPr>
        <p:grpSpPr>
          <a:xfrm>
            <a:off x="-32" y="0"/>
            <a:ext cx="3078900" cy="6565998"/>
            <a:chOff x="-32" y="0"/>
            <a:chExt cx="3078900" cy="6565998"/>
          </a:xfrm>
        </p:grpSpPr>
        <p:sp>
          <p:nvSpPr>
            <p:cNvPr id="491" name="Google Shape;491;p19"/>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2" name="Google Shape;492;p19"/>
            <p:cNvSpPr/>
            <p:nvPr/>
          </p:nvSpPr>
          <p:spPr>
            <a:xfrm>
              <a:off x="982555" y="1807658"/>
              <a:ext cx="1813200" cy="26775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3" name="Google Shape;493;p19"/>
            <p:cNvSpPr/>
            <p:nvPr/>
          </p:nvSpPr>
          <p:spPr>
            <a:xfrm>
              <a:off x="1015125" y="4720698"/>
              <a:ext cx="1813200" cy="18453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pic>
        <p:nvPicPr>
          <p:cNvPr id="494" name="Google Shape;494;p19"/>
          <p:cNvPicPr preferRelativeResize="0"/>
          <p:nvPr/>
        </p:nvPicPr>
        <p:blipFill>
          <a:blip r:embed="rId7">
            <a:alphaModFix/>
          </a:blip>
          <a:stretch>
            <a:fillRect/>
          </a:stretch>
        </p:blipFill>
        <p:spPr>
          <a:xfrm>
            <a:off x="3121575" y="1899650"/>
            <a:ext cx="5359264" cy="710400"/>
          </a:xfrm>
          <a:prstGeom prst="rect">
            <a:avLst/>
          </a:prstGeom>
          <a:noFill/>
          <a:ln>
            <a:noFill/>
          </a:ln>
        </p:spPr>
      </p:pic>
      <p:pic>
        <p:nvPicPr>
          <p:cNvPr id="495" name="Google Shape;495;p19"/>
          <p:cNvPicPr preferRelativeResize="0"/>
          <p:nvPr/>
        </p:nvPicPr>
        <p:blipFill>
          <a:blip r:embed="rId8">
            <a:alphaModFix/>
          </a:blip>
          <a:stretch>
            <a:fillRect/>
          </a:stretch>
        </p:blipFill>
        <p:spPr>
          <a:xfrm>
            <a:off x="3205400" y="3622323"/>
            <a:ext cx="6749808" cy="1501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5"/>
                                        </p:tgtEl>
                                        <p:attrNameLst>
                                          <p:attrName>style.visibility</p:attrName>
                                        </p:attrNameLst>
                                      </p:cBhvr>
                                      <p:to>
                                        <p:strVal val="visible"/>
                                      </p:to>
                                    </p:set>
                                    <p:animEffect transition="in" filter="fade">
                                      <p:cBhvr>
                                        <p:cTn id="12" dur="1000"/>
                                        <p:tgtEl>
                                          <p:spTgt spid="495"/>
                                        </p:tgtEl>
                                      </p:cBhvr>
                                    </p:animEffect>
                                    <p:anim calcmode="lin" valueType="num">
                                      <p:cBhvr>
                                        <p:cTn id="13" dur="1000" fill="hold"/>
                                        <p:tgtEl>
                                          <p:spTgt spid="495"/>
                                        </p:tgtEl>
                                        <p:attrNameLst>
                                          <p:attrName>ppt_x</p:attrName>
                                        </p:attrNameLst>
                                      </p:cBhvr>
                                      <p:tavLst>
                                        <p:tav tm="0">
                                          <p:val>
                                            <p:strVal val="#ppt_x"/>
                                          </p:val>
                                        </p:tav>
                                        <p:tav tm="100000">
                                          <p:val>
                                            <p:strVal val="#ppt_x"/>
                                          </p:val>
                                        </p:tav>
                                      </p:tavLst>
                                    </p:anim>
                                    <p:anim calcmode="lin" valueType="num">
                                      <p:cBhvr>
                                        <p:cTn id="14" dur="1000" fill="hold"/>
                                        <p:tgtEl>
                                          <p:spTgt spid="49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7"/>
                                        </p:tgtEl>
                                        <p:attrNameLst>
                                          <p:attrName>style.visibility</p:attrName>
                                        </p:attrNameLst>
                                      </p:cBhvr>
                                      <p:to>
                                        <p:strVal val="visible"/>
                                      </p:to>
                                    </p:set>
                                    <p:animEffect transition="in" filter="fade">
                                      <p:cBhvr>
                                        <p:cTn id="17" dur="1000"/>
                                        <p:tgtEl>
                                          <p:spTgt spid="407"/>
                                        </p:tgtEl>
                                      </p:cBhvr>
                                    </p:animEffect>
                                    <p:anim calcmode="lin" valueType="num">
                                      <p:cBhvr>
                                        <p:cTn id="18" dur="1000" fill="hold"/>
                                        <p:tgtEl>
                                          <p:spTgt spid="407"/>
                                        </p:tgtEl>
                                        <p:attrNameLst>
                                          <p:attrName>ppt_x</p:attrName>
                                        </p:attrNameLst>
                                      </p:cBhvr>
                                      <p:tavLst>
                                        <p:tav tm="0">
                                          <p:val>
                                            <p:strVal val="#ppt_x"/>
                                          </p:val>
                                        </p:tav>
                                        <p:tav tm="100000">
                                          <p:val>
                                            <p:strVal val="#ppt_x"/>
                                          </p:val>
                                        </p:tav>
                                      </p:tavLst>
                                    </p:anim>
                                    <p:anim calcmode="lin" valueType="num">
                                      <p:cBhvr>
                                        <p:cTn id="19" dur="1000" fill="hold"/>
                                        <p:tgtEl>
                                          <p:spTgt spid="4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00"/>
        <p:cNvGrpSpPr/>
        <p:nvPr/>
      </p:nvGrpSpPr>
      <p:grpSpPr>
        <a:xfrm>
          <a:off x="0" y="0"/>
          <a:ext cx="0" cy="0"/>
          <a:chOff x="0" y="0"/>
          <a:chExt cx="0" cy="0"/>
        </a:xfrm>
      </p:grpSpPr>
      <p:sp>
        <p:nvSpPr>
          <p:cNvPr id="501" name="Google Shape;501;p20"/>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2" name="Google Shape;502;p20"/>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3" name="Google Shape;503;p20"/>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04" name="Google Shape;504;p20"/>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05" name="Google Shape;505;p20"/>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06" name="Google Shape;506;p20"/>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07" name="Google Shape;507;p20"/>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08" name="Google Shape;508;p20"/>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9</a:t>
            </a:r>
            <a:endParaRPr dirty="0"/>
          </a:p>
        </p:txBody>
      </p:sp>
      <p:sp>
        <p:nvSpPr>
          <p:cNvPr id="509" name="Google Shape;509;p20"/>
          <p:cNvSpPr txBox="1"/>
          <p:nvPr/>
        </p:nvSpPr>
        <p:spPr>
          <a:xfrm>
            <a:off x="929100" y="296875"/>
            <a:ext cx="10333800"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Quarterly Revenue for Each Year: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10" name="Google Shape;510;p20"/>
          <p:cNvPicPr preferRelativeResize="0"/>
          <p:nvPr/>
        </p:nvPicPr>
        <p:blipFill>
          <a:blip r:embed="rId3">
            <a:alphaModFix/>
          </a:blip>
          <a:stretch>
            <a:fillRect/>
          </a:stretch>
        </p:blipFill>
        <p:spPr>
          <a:xfrm>
            <a:off x="2132200" y="1828805"/>
            <a:ext cx="6580203" cy="4697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barn(inVertical)">
                                      <p:cBhvr>
                                        <p:cTn id="7"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734</Words>
  <Application>Microsoft Macintosh PowerPoint</Application>
  <PresentationFormat>Widescreen</PresentationFormat>
  <Paragraphs>101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Roboto</vt:lpstr>
      <vt:lpstr>Quattrocento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PERICHERLA HEMANTH VARMA</cp:lastModifiedBy>
  <cp:revision>3</cp:revision>
  <dcterms:modified xsi:type="dcterms:W3CDTF">2023-12-14T01:30:45Z</dcterms:modified>
</cp:coreProperties>
</file>